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7" r:id="rId2"/>
    <p:sldId id="606" r:id="rId3"/>
    <p:sldId id="655" r:id="rId4"/>
    <p:sldId id="542" r:id="rId5"/>
    <p:sldId id="546" r:id="rId6"/>
    <p:sldId id="578" r:id="rId7"/>
    <p:sldId id="579" r:id="rId8"/>
    <p:sldId id="684" r:id="rId9"/>
    <p:sldId id="685" r:id="rId10"/>
    <p:sldId id="553" r:id="rId11"/>
    <p:sldId id="676" r:id="rId12"/>
    <p:sldId id="664" r:id="rId13"/>
    <p:sldId id="1191" r:id="rId14"/>
    <p:sldId id="644" r:id="rId15"/>
    <p:sldId id="667" r:id="rId16"/>
    <p:sldId id="677" r:id="rId17"/>
    <p:sldId id="260" r:id="rId18"/>
    <p:sldId id="565" r:id="rId19"/>
    <p:sldId id="566" r:id="rId20"/>
    <p:sldId id="519" r:id="rId21"/>
    <p:sldId id="564" r:id="rId22"/>
    <p:sldId id="675" r:id="rId23"/>
    <p:sldId id="674" r:id="rId24"/>
    <p:sldId id="563" r:id="rId25"/>
    <p:sldId id="639" r:id="rId26"/>
    <p:sldId id="680" r:id="rId27"/>
    <p:sldId id="640" r:id="rId28"/>
    <p:sldId id="262" r:id="rId29"/>
    <p:sldId id="643" r:id="rId30"/>
    <p:sldId id="263" r:id="rId31"/>
  </p:sldIdLst>
  <p:sldSz cx="9144000" cy="6858000" type="screen4x3"/>
  <p:notesSz cx="6735763" cy="9866313"/>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rk Mateer"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8842" autoAdjust="0"/>
  </p:normalViewPr>
  <p:slideViewPr>
    <p:cSldViewPr>
      <p:cViewPr varScale="1">
        <p:scale>
          <a:sx n="110" d="100"/>
          <a:sy n="110" d="100"/>
        </p:scale>
        <p:origin x="192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0" cy="493653"/>
          </a:xfrm>
          <a:prstGeom prst="rect">
            <a:avLst/>
          </a:prstGeom>
        </p:spPr>
        <p:txBody>
          <a:bodyPr vert="horz" lIns="91577" tIns="45789" rIns="91577" bIns="45789" rtlCol="0"/>
          <a:lstStyle>
            <a:lvl1pPr algn="l">
              <a:defRPr sz="1200">
                <a:latin typeface="Calibri" pitchFamily="34" charset="0"/>
                <a:cs typeface="Arial" charset="0"/>
              </a:defRPr>
            </a:lvl1pPr>
          </a:lstStyle>
          <a:p>
            <a:pPr>
              <a:defRPr/>
            </a:pPr>
            <a:endParaRPr lang="en-US"/>
          </a:p>
        </p:txBody>
      </p:sp>
      <p:sp>
        <p:nvSpPr>
          <p:cNvPr id="3" name="Date Placeholder 2"/>
          <p:cNvSpPr>
            <a:spLocks noGrp="1"/>
          </p:cNvSpPr>
          <p:nvPr>
            <p:ph type="dt" sz="quarter" idx="1"/>
          </p:nvPr>
        </p:nvSpPr>
        <p:spPr>
          <a:xfrm>
            <a:off x="3815375" y="0"/>
            <a:ext cx="2918830" cy="493653"/>
          </a:xfrm>
          <a:prstGeom prst="rect">
            <a:avLst/>
          </a:prstGeom>
        </p:spPr>
        <p:txBody>
          <a:bodyPr vert="horz" lIns="91577" tIns="45789" rIns="91577" bIns="45789" rtlCol="0"/>
          <a:lstStyle>
            <a:lvl1pPr algn="r">
              <a:defRPr sz="1200">
                <a:latin typeface="Calibri" pitchFamily="34" charset="0"/>
                <a:cs typeface="Arial" charset="0"/>
              </a:defRPr>
            </a:lvl1pPr>
          </a:lstStyle>
          <a:p>
            <a:pPr>
              <a:defRPr/>
            </a:pPr>
            <a:fld id="{2A63DB6F-F78B-485C-BB5B-255B255D6382}" type="datetimeFigureOut">
              <a:rPr lang="en-US"/>
              <a:pPr>
                <a:defRPr/>
              </a:pPr>
              <a:t>2/1/24</a:t>
            </a:fld>
            <a:endParaRPr lang="en-US"/>
          </a:p>
        </p:txBody>
      </p:sp>
      <p:sp>
        <p:nvSpPr>
          <p:cNvPr id="4" name="Footer Placeholder 3"/>
          <p:cNvSpPr>
            <a:spLocks noGrp="1"/>
          </p:cNvSpPr>
          <p:nvPr>
            <p:ph type="ftr" sz="quarter" idx="2"/>
          </p:nvPr>
        </p:nvSpPr>
        <p:spPr>
          <a:xfrm>
            <a:off x="1" y="9370977"/>
            <a:ext cx="2918830" cy="493653"/>
          </a:xfrm>
          <a:prstGeom prst="rect">
            <a:avLst/>
          </a:prstGeom>
        </p:spPr>
        <p:txBody>
          <a:bodyPr vert="horz" lIns="91577" tIns="45789" rIns="91577" bIns="45789" rtlCol="0" anchor="b"/>
          <a:lstStyle>
            <a:lvl1pPr algn="l">
              <a:defRPr sz="1200">
                <a:latin typeface="Calibri" pitchFamily="34" charset="0"/>
                <a:cs typeface="Arial" charset="0"/>
              </a:defRPr>
            </a:lvl1pPr>
          </a:lstStyle>
          <a:p>
            <a:pPr>
              <a:defRPr/>
            </a:pPr>
            <a:endParaRPr lang="en-US"/>
          </a:p>
        </p:txBody>
      </p:sp>
      <p:sp>
        <p:nvSpPr>
          <p:cNvPr id="5" name="Slide Number Placeholder 4"/>
          <p:cNvSpPr>
            <a:spLocks noGrp="1"/>
          </p:cNvSpPr>
          <p:nvPr>
            <p:ph type="sldNum" sz="quarter" idx="3"/>
          </p:nvPr>
        </p:nvSpPr>
        <p:spPr>
          <a:xfrm>
            <a:off x="3815375" y="9370977"/>
            <a:ext cx="2918830" cy="493653"/>
          </a:xfrm>
          <a:prstGeom prst="rect">
            <a:avLst/>
          </a:prstGeom>
        </p:spPr>
        <p:txBody>
          <a:bodyPr vert="horz" lIns="91577" tIns="45789" rIns="91577" bIns="45789" rtlCol="0" anchor="b"/>
          <a:lstStyle>
            <a:lvl1pPr algn="r">
              <a:defRPr sz="1200">
                <a:latin typeface="Calibri" pitchFamily="34" charset="0"/>
                <a:cs typeface="Arial" charset="0"/>
              </a:defRPr>
            </a:lvl1pPr>
          </a:lstStyle>
          <a:p>
            <a:pPr>
              <a:defRPr/>
            </a:pPr>
            <a:fld id="{54DBCCBE-B405-470F-91E8-47E5DCB8542E}" type="slidenum">
              <a:rPr lang="en-US"/>
              <a:pPr>
                <a:defRPr/>
              </a:pPr>
              <a:t>‹#›</a:t>
            </a:fld>
            <a:endParaRPr lang="en-US"/>
          </a:p>
        </p:txBody>
      </p:sp>
    </p:spTree>
    <p:extLst>
      <p:ext uri="{BB962C8B-B14F-4D97-AF65-F5344CB8AC3E}">
        <p14:creationId xmlns:p14="http://schemas.microsoft.com/office/powerpoint/2010/main" val="317970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0" cy="493653"/>
          </a:xfrm>
          <a:prstGeom prst="rect">
            <a:avLst/>
          </a:prstGeom>
        </p:spPr>
        <p:txBody>
          <a:bodyPr vert="horz" lIns="91577" tIns="45789" rIns="91577" bIns="457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15375" y="0"/>
            <a:ext cx="2918830" cy="493653"/>
          </a:xfrm>
          <a:prstGeom prst="rect">
            <a:avLst/>
          </a:prstGeom>
        </p:spPr>
        <p:txBody>
          <a:bodyPr vert="horz" lIns="91577" tIns="45789" rIns="91577" bIns="45789" rtlCol="0"/>
          <a:lstStyle>
            <a:lvl1pPr algn="r" fontAlgn="auto">
              <a:spcBef>
                <a:spcPts val="0"/>
              </a:spcBef>
              <a:spcAft>
                <a:spcPts val="0"/>
              </a:spcAft>
              <a:defRPr sz="1200">
                <a:latin typeface="+mn-lt"/>
                <a:cs typeface="+mn-cs"/>
              </a:defRPr>
            </a:lvl1pPr>
          </a:lstStyle>
          <a:p>
            <a:pPr>
              <a:defRPr/>
            </a:pPr>
            <a:fld id="{5A28700D-85EA-458F-BF5A-188B0A4A1629}" type="datetimeFigureOut">
              <a:rPr lang="en-US"/>
              <a:pPr>
                <a:defRPr/>
              </a:pPr>
              <a:t>2/1/24</a:t>
            </a:fld>
            <a:endParaRPr lang="en-US"/>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577" tIns="45789" rIns="91577" bIns="45789" rtlCol="0" anchor="ctr"/>
          <a:lstStyle/>
          <a:p>
            <a:pPr lvl="0"/>
            <a:endParaRPr lang="en-US" noProof="0"/>
          </a:p>
        </p:txBody>
      </p:sp>
      <p:sp>
        <p:nvSpPr>
          <p:cNvPr id="5" name="Notes Placeholder 4"/>
          <p:cNvSpPr>
            <a:spLocks noGrp="1"/>
          </p:cNvSpPr>
          <p:nvPr>
            <p:ph type="body" sz="quarter" idx="3"/>
          </p:nvPr>
        </p:nvSpPr>
        <p:spPr>
          <a:xfrm>
            <a:off x="673577" y="4687175"/>
            <a:ext cx="5388610" cy="4439505"/>
          </a:xfrm>
          <a:prstGeom prst="rect">
            <a:avLst/>
          </a:prstGeom>
        </p:spPr>
        <p:txBody>
          <a:bodyPr vert="horz" lIns="91577" tIns="45789" rIns="91577" bIns="457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9370977"/>
            <a:ext cx="2918830" cy="493653"/>
          </a:xfrm>
          <a:prstGeom prst="rect">
            <a:avLst/>
          </a:prstGeom>
        </p:spPr>
        <p:txBody>
          <a:bodyPr vert="horz" lIns="91577" tIns="45789" rIns="91577" bIns="457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15375" y="9370977"/>
            <a:ext cx="2918830" cy="493653"/>
          </a:xfrm>
          <a:prstGeom prst="rect">
            <a:avLst/>
          </a:prstGeom>
        </p:spPr>
        <p:txBody>
          <a:bodyPr vert="horz" lIns="91577" tIns="45789" rIns="91577" bIns="45789" rtlCol="0" anchor="b"/>
          <a:lstStyle>
            <a:lvl1pPr algn="r" fontAlgn="auto">
              <a:spcBef>
                <a:spcPts val="0"/>
              </a:spcBef>
              <a:spcAft>
                <a:spcPts val="0"/>
              </a:spcAft>
              <a:defRPr sz="1200">
                <a:latin typeface="+mn-lt"/>
                <a:cs typeface="+mn-cs"/>
              </a:defRPr>
            </a:lvl1pPr>
          </a:lstStyle>
          <a:p>
            <a:pPr>
              <a:defRPr/>
            </a:pPr>
            <a:fld id="{73C27B25-3E0B-4BF2-AE7C-82B95D1F25A1}" type="slidenum">
              <a:rPr lang="en-US"/>
              <a:pPr>
                <a:defRPr/>
              </a:pPr>
              <a:t>‹#›</a:t>
            </a:fld>
            <a:endParaRPr lang="en-US"/>
          </a:p>
        </p:txBody>
      </p:sp>
    </p:spTree>
    <p:extLst>
      <p:ext uri="{BB962C8B-B14F-4D97-AF65-F5344CB8AC3E}">
        <p14:creationId xmlns:p14="http://schemas.microsoft.com/office/powerpoint/2010/main" val="3929680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p:cNvSpPr>
            <a:spLocks noGrp="1"/>
          </p:cNvSpPr>
          <p:nvPr>
            <p:ph type="sldNum" sz="quarter" idx="5"/>
          </p:nvPr>
        </p:nvSpPr>
        <p:spPr/>
        <p:txBody>
          <a:bodyPr/>
          <a:lstStyle/>
          <a:p>
            <a:pPr>
              <a:defRPr/>
            </a:pPr>
            <a:fld id="{E6BC9937-727F-425F-A85E-DD92CA5A7D6F}" type="slidenum">
              <a:rPr lang="en-US" smtClean="0"/>
              <a:pPr>
                <a:defRPr/>
              </a:pPr>
              <a:t>1</a:t>
            </a:fld>
            <a:endParaRPr lang="en-US"/>
          </a:p>
        </p:txBody>
      </p:sp>
    </p:spTree>
    <p:extLst>
      <p:ext uri="{BB962C8B-B14F-4D97-AF65-F5344CB8AC3E}">
        <p14:creationId xmlns:p14="http://schemas.microsoft.com/office/powerpoint/2010/main" val="253620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13</a:t>
            </a:fld>
            <a:endParaRPr lang="en-US"/>
          </a:p>
        </p:txBody>
      </p:sp>
    </p:spTree>
    <p:extLst>
      <p:ext uri="{BB962C8B-B14F-4D97-AF65-F5344CB8AC3E}">
        <p14:creationId xmlns:p14="http://schemas.microsoft.com/office/powerpoint/2010/main" val="2267465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9663" y="1211263"/>
            <a:ext cx="4359275" cy="3270250"/>
          </a:xfrm>
        </p:spPr>
      </p:sp>
      <p:sp>
        <p:nvSpPr>
          <p:cNvPr id="3" name="Notes Placeholder 2"/>
          <p:cNvSpPr>
            <a:spLocks noGrp="1"/>
          </p:cNvSpPr>
          <p:nvPr>
            <p:ph type="body" idx="1"/>
          </p:nvPr>
        </p:nvSpPr>
        <p:spPr/>
        <p:txBody>
          <a:bodyPr/>
          <a:lstStyle/>
          <a:p>
            <a:pPr marL="171450" indent="-171450">
              <a:buFont typeface="Arial" charset="0"/>
              <a:buChar char="•"/>
              <a:defRPr/>
            </a:pPr>
            <a:endParaRPr lang="en-US" altLang="x-none" dirty="0">
              <a:ea typeface="MS PGothic" charset="-128"/>
            </a:endParaRPr>
          </a:p>
        </p:txBody>
      </p:sp>
      <p:sp>
        <p:nvSpPr>
          <p:cNvPr id="4" name="Slide Number Placeholder 3"/>
          <p:cNvSpPr>
            <a:spLocks noGrp="1"/>
          </p:cNvSpPr>
          <p:nvPr>
            <p:ph type="sldNum" sz="quarter" idx="5"/>
          </p:nvPr>
        </p:nvSpPr>
        <p:spPr/>
        <p:txBody>
          <a:bodyPr/>
          <a:lstStyle/>
          <a:p>
            <a:fld id="{41CC0E40-2CCA-40EF-A732-8CA237C70DBA}" type="slidenum">
              <a:rPr lang="en-US" smtClean="0"/>
              <a:t>14</a:t>
            </a:fld>
            <a:endParaRPr lang="en-US"/>
          </a:p>
        </p:txBody>
      </p:sp>
    </p:spTree>
    <p:extLst>
      <p:ext uri="{BB962C8B-B14F-4D97-AF65-F5344CB8AC3E}">
        <p14:creationId xmlns:p14="http://schemas.microsoft.com/office/powerpoint/2010/main" val="71779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15</a:t>
            </a:fld>
            <a:endParaRPr lang="en-US"/>
          </a:p>
        </p:txBody>
      </p:sp>
    </p:spTree>
    <p:extLst>
      <p:ext uri="{BB962C8B-B14F-4D97-AF65-F5344CB8AC3E}">
        <p14:creationId xmlns:p14="http://schemas.microsoft.com/office/powerpoint/2010/main" val="1145264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16</a:t>
            </a:fld>
            <a:endParaRPr lang="en-US"/>
          </a:p>
        </p:txBody>
      </p:sp>
    </p:spTree>
    <p:extLst>
      <p:ext uri="{BB962C8B-B14F-4D97-AF65-F5344CB8AC3E}">
        <p14:creationId xmlns:p14="http://schemas.microsoft.com/office/powerpoint/2010/main" val="261748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CEA31E0-6329-3746-AAD9-F3BEACC5D9A6}" type="slidenum">
              <a:rPr lang="en-US" smtClean="0"/>
              <a:pPr>
                <a:defRPr/>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Calibri" charset="0"/>
              <a:ea typeface="MS PGothic" charset="0"/>
              <a:cs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ltLang="en-US" dirty="0">
              <a:ea typeface="MS PGothic"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hangingPunct="1"/>
            <a:fld id="{5CEC5E73-9994-8443-9E46-91C3BA4F8D49}" type="slidenum">
              <a:rPr lang="en-US" sz="1300">
                <a:latin typeface="Calibri" charset="0"/>
              </a:rPr>
              <a:pPr eaLnBrk="1" hangingPunct="1"/>
              <a:t>20</a:t>
            </a:fld>
            <a:endParaRPr lang="en-US" sz="1300">
              <a:latin typeface="Calibri" charset="0"/>
            </a:endParaRPr>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defRPr/>
            </a:pPr>
            <a:endParaRPr lang="en-US" altLang="en-US" dirty="0">
              <a:ea typeface="MS PGothic" charset="-128"/>
            </a:endParaRPr>
          </a:p>
        </p:txBody>
      </p:sp>
      <p:sp>
        <p:nvSpPr>
          <p:cNvPr id="4" name="Slide Number Placeholder 3"/>
          <p:cNvSpPr>
            <a:spLocks noGrp="1"/>
          </p:cNvSpPr>
          <p:nvPr>
            <p:ph type="sldNum" sz="quarter" idx="5"/>
          </p:nvPr>
        </p:nvSpPr>
        <p:spPr/>
        <p:txBody>
          <a:bodyPr/>
          <a:lstStyle/>
          <a:p>
            <a:fld id="{41CC0E40-2CCA-40EF-A732-8CA237C70DBA}" type="slidenum">
              <a:rPr lang="en-US" smtClean="0"/>
              <a:t>21</a:t>
            </a:fld>
            <a:endParaRPr lang="en-US"/>
          </a:p>
        </p:txBody>
      </p:sp>
    </p:spTree>
    <p:extLst>
      <p:ext uri="{BB962C8B-B14F-4D97-AF65-F5344CB8AC3E}">
        <p14:creationId xmlns:p14="http://schemas.microsoft.com/office/powerpoint/2010/main" val="261016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22</a:t>
            </a:fld>
            <a:endParaRPr lang="en-US"/>
          </a:p>
        </p:txBody>
      </p:sp>
    </p:spTree>
    <p:extLst>
      <p:ext uri="{BB962C8B-B14F-4D97-AF65-F5344CB8AC3E}">
        <p14:creationId xmlns:p14="http://schemas.microsoft.com/office/powerpoint/2010/main" val="397513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a:t>
            </a:fld>
            <a:endParaRPr lang="en-US"/>
          </a:p>
        </p:txBody>
      </p:sp>
    </p:spTree>
    <p:extLst>
      <p:ext uri="{BB962C8B-B14F-4D97-AF65-F5344CB8AC3E}">
        <p14:creationId xmlns:p14="http://schemas.microsoft.com/office/powerpoint/2010/main" val="3848228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Calibri" charset="0"/>
              <a:ea typeface="MS PGothic" charset="0"/>
              <a:cs typeface="MS PGothic" charset="0"/>
            </a:endParaRPr>
          </a:p>
        </p:txBody>
      </p:sp>
    </p:spTree>
    <p:extLst>
      <p:ext uri="{BB962C8B-B14F-4D97-AF65-F5344CB8AC3E}">
        <p14:creationId xmlns:p14="http://schemas.microsoft.com/office/powerpoint/2010/main" val="2453722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2500"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0EA49591-25D0-4DD7-A426-D14F4E186DE7}"/>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9874" name="Notes Placeholder 2">
            <a:extLst>
              <a:ext uri="{FF2B5EF4-FFF2-40B4-BE49-F238E27FC236}">
                <a16:creationId xmlns:a16="http://schemas.microsoft.com/office/drawing/2014/main" id="{2FB0BE11-7670-BD4C-A63D-A41DB1BB04BA}"/>
              </a:ext>
            </a:extLst>
          </p:cNvPr>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ltLang="en-US" dirty="0">
              <a:ea typeface="MS PGothic"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26</a:t>
            </a:fld>
            <a:endParaRPr lang="en-US"/>
          </a:p>
        </p:txBody>
      </p:sp>
    </p:spTree>
    <p:extLst>
      <p:ext uri="{BB962C8B-B14F-4D97-AF65-F5344CB8AC3E}">
        <p14:creationId xmlns:p14="http://schemas.microsoft.com/office/powerpoint/2010/main" val="1719780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E54935C9-5BEE-4365-9DA9-DDDB3907E99B}"/>
              </a:ext>
            </a:extLst>
          </p:cNvPr>
          <p:cNvSpPr>
            <a:spLocks noGrp="1" noRot="1" noChangeAspect="1" noTextEdit="1"/>
          </p:cNvSpPr>
          <p:nvPr>
            <p:ph type="sldImg"/>
          </p:nvPr>
        </p:nvSpPr>
        <p:spPr bwMode="auto">
          <a:xfrm>
            <a:off x="1109663" y="1211263"/>
            <a:ext cx="4359275" cy="32702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0A4B2D41-CD17-404B-827B-1FAD1F7C5F69}"/>
              </a:ext>
            </a:extLst>
          </p:cNvPr>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tLang="en-US" dirty="0">
              <a:ea typeface="MS PGothic" charset="-128"/>
            </a:endParaRPr>
          </a:p>
        </p:txBody>
      </p:sp>
    </p:spTree>
    <p:extLst>
      <p:ext uri="{BB962C8B-B14F-4D97-AF65-F5344CB8AC3E}">
        <p14:creationId xmlns:p14="http://schemas.microsoft.com/office/powerpoint/2010/main" val="2061852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CEA31E0-6329-3746-AAD9-F3BEACC5D9A6}" type="slidenum">
              <a:rPr lang="en-US" smtClean="0"/>
              <a:pPr>
                <a:defRPr/>
              </a:pPr>
              <a:t>28</a:t>
            </a:fld>
            <a:endParaRPr lang="en-US"/>
          </a:p>
        </p:txBody>
      </p:sp>
    </p:spTree>
    <p:extLst>
      <p:ext uri="{BB962C8B-B14F-4D97-AF65-F5344CB8AC3E}">
        <p14:creationId xmlns:p14="http://schemas.microsoft.com/office/powerpoint/2010/main" val="1279444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37F645E5-D5BE-4528-AA00-D1DD27DEE936}"/>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6258" name="Notes Placeholder 2">
            <a:extLst>
              <a:ext uri="{FF2B5EF4-FFF2-40B4-BE49-F238E27FC236}">
                <a16:creationId xmlns:a16="http://schemas.microsoft.com/office/drawing/2014/main" id="{A9A03E98-53CC-144E-8134-EE035795552B}"/>
              </a:ext>
            </a:extLst>
          </p:cNvPr>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 typeface="Arial" charset="0"/>
              <a:buChar char="•"/>
              <a:defRPr/>
            </a:pPr>
            <a:endParaRPr lang="en-US" altLang="en-US" dirty="0">
              <a:ea typeface="MS PGothic"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CEA31E0-6329-3746-AAD9-F3BEACC5D9A6}" type="slidenum">
              <a:rPr lang="en-US" smtClean="0"/>
              <a:pPr>
                <a:defRPr/>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defRPr/>
            </a:pPr>
            <a:endParaRPr lang="en-US" altLang="en-US" b="0" dirty="0">
              <a:ea typeface="MS PGothic" charset="-128"/>
            </a:endParaRPr>
          </a:p>
        </p:txBody>
      </p:sp>
      <p:sp>
        <p:nvSpPr>
          <p:cNvPr id="4" name="Slide Number Placeholder 3"/>
          <p:cNvSpPr>
            <a:spLocks noGrp="1"/>
          </p:cNvSpPr>
          <p:nvPr>
            <p:ph type="sldNum" sz="quarter" idx="5"/>
          </p:nvPr>
        </p:nvSpPr>
        <p:spPr/>
        <p:txBody>
          <a:bodyPr/>
          <a:lstStyle/>
          <a:p>
            <a:fld id="{41CC0E40-2CCA-40EF-A732-8CA237C70DBA}" type="slidenum">
              <a:rPr lang="en-US" smtClean="0"/>
              <a:t>4</a:t>
            </a:fld>
            <a:endParaRPr lang="en-US"/>
          </a:p>
        </p:txBody>
      </p:sp>
    </p:spTree>
    <p:extLst>
      <p:ext uri="{BB962C8B-B14F-4D97-AF65-F5344CB8AC3E}">
        <p14:creationId xmlns:p14="http://schemas.microsoft.com/office/powerpoint/2010/main" val="3404251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defRPr/>
            </a:pPr>
            <a:endParaRPr lang="en-US" altLang="ja-JP" dirty="0">
              <a:ea typeface="MS PGothic" charset="-128"/>
            </a:endParaRPr>
          </a:p>
        </p:txBody>
      </p:sp>
      <p:sp>
        <p:nvSpPr>
          <p:cNvPr id="4" name="Slide Number Placeholder 3"/>
          <p:cNvSpPr>
            <a:spLocks noGrp="1"/>
          </p:cNvSpPr>
          <p:nvPr>
            <p:ph type="sldNum" sz="quarter" idx="5"/>
          </p:nvPr>
        </p:nvSpPr>
        <p:spPr/>
        <p:txBody>
          <a:bodyPr/>
          <a:lstStyle/>
          <a:p>
            <a:fld id="{41CC0E40-2CCA-40EF-A732-8CA237C70DBA}" type="slidenum">
              <a:rPr lang="en-US" smtClean="0"/>
              <a:t>5</a:t>
            </a:fld>
            <a:endParaRPr lang="en-US"/>
          </a:p>
        </p:txBody>
      </p:sp>
    </p:spTree>
    <p:extLst>
      <p:ext uri="{BB962C8B-B14F-4D97-AF65-F5344CB8AC3E}">
        <p14:creationId xmlns:p14="http://schemas.microsoft.com/office/powerpoint/2010/main" val="3533566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defRPr/>
            </a:pPr>
            <a:endParaRPr lang="en-US" altLang="en-US" dirty="0">
              <a:ea typeface="MS PGothic" charset="-128"/>
            </a:endParaRPr>
          </a:p>
        </p:txBody>
      </p:sp>
      <p:sp>
        <p:nvSpPr>
          <p:cNvPr id="4" name="Slide Number Placeholder 3"/>
          <p:cNvSpPr>
            <a:spLocks noGrp="1"/>
          </p:cNvSpPr>
          <p:nvPr>
            <p:ph type="sldNum" sz="quarter" idx="5"/>
          </p:nvPr>
        </p:nvSpPr>
        <p:spPr/>
        <p:txBody>
          <a:bodyPr/>
          <a:lstStyle/>
          <a:p>
            <a:fld id="{41CC0E40-2CCA-40EF-A732-8CA237C70DBA}" type="slidenum">
              <a:rPr lang="en-US" smtClean="0"/>
              <a:t>6</a:t>
            </a:fld>
            <a:endParaRPr lang="en-US"/>
          </a:p>
        </p:txBody>
      </p:sp>
    </p:spTree>
    <p:extLst>
      <p:ext uri="{BB962C8B-B14F-4D97-AF65-F5344CB8AC3E}">
        <p14:creationId xmlns:p14="http://schemas.microsoft.com/office/powerpoint/2010/main" val="3499867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charset="0"/>
              <a:buChar char="•"/>
              <a:defRPr/>
            </a:pPr>
            <a:endParaRPr 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7</a:t>
            </a:fld>
            <a:endParaRPr lang="en-US"/>
          </a:p>
        </p:txBody>
      </p:sp>
    </p:spTree>
    <p:extLst>
      <p:ext uri="{BB962C8B-B14F-4D97-AF65-F5344CB8AC3E}">
        <p14:creationId xmlns:p14="http://schemas.microsoft.com/office/powerpoint/2010/main" val="4122543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E54935C9-5BEE-4365-9DA9-DDDB3907E99B}"/>
              </a:ext>
            </a:extLst>
          </p:cNvPr>
          <p:cNvSpPr>
            <a:spLocks noGrp="1" noRot="1" noChangeAspect="1" noTextEdit="1"/>
          </p:cNvSpPr>
          <p:nvPr>
            <p:ph type="sldImg"/>
          </p:nvPr>
        </p:nvSpPr>
        <p:spPr bwMode="auto">
          <a:xfrm>
            <a:off x="1109663" y="1211263"/>
            <a:ext cx="4359275" cy="32702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3970" name="Notes Placeholder 2">
            <a:extLst>
              <a:ext uri="{FF2B5EF4-FFF2-40B4-BE49-F238E27FC236}">
                <a16:creationId xmlns:a16="http://schemas.microsoft.com/office/drawing/2014/main" id="{0A4B2D41-CD17-404B-827B-1FAD1F7C5F69}"/>
              </a:ext>
            </a:extLst>
          </p:cNvPr>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ltLang="en-US" dirty="0">
              <a:ea typeface="MS PGothic"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defRPr/>
            </a:pPr>
            <a:endParaRPr lang="en-US" altLang="en-US" dirty="0">
              <a:ea typeface="MS PGothic" charset="-128"/>
            </a:endParaRPr>
          </a:p>
        </p:txBody>
      </p:sp>
      <p:sp>
        <p:nvSpPr>
          <p:cNvPr id="4" name="Slide Number Placeholder 3"/>
          <p:cNvSpPr>
            <a:spLocks noGrp="1"/>
          </p:cNvSpPr>
          <p:nvPr>
            <p:ph type="sldNum" sz="quarter" idx="5"/>
          </p:nvPr>
        </p:nvSpPr>
        <p:spPr/>
        <p:txBody>
          <a:bodyPr/>
          <a:lstStyle/>
          <a:p>
            <a:fld id="{41CC0E40-2CCA-40EF-A732-8CA237C70DBA}" type="slidenum">
              <a:rPr lang="en-US" smtClean="0"/>
              <a:t>10</a:t>
            </a:fld>
            <a:endParaRPr lang="en-US"/>
          </a:p>
        </p:txBody>
      </p:sp>
    </p:spTree>
    <p:extLst>
      <p:ext uri="{BB962C8B-B14F-4D97-AF65-F5344CB8AC3E}">
        <p14:creationId xmlns:p14="http://schemas.microsoft.com/office/powerpoint/2010/main" val="385374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12</a:t>
            </a:fld>
            <a:endParaRPr lang="en-US"/>
          </a:p>
        </p:txBody>
      </p:sp>
    </p:spTree>
    <p:extLst>
      <p:ext uri="{BB962C8B-B14F-4D97-AF65-F5344CB8AC3E}">
        <p14:creationId xmlns:p14="http://schemas.microsoft.com/office/powerpoint/2010/main" val="4252251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D108107-111C-48FA-B3CE-6647C692AD36}" type="datetime1">
              <a:rPr lang="en-US" smtClean="0"/>
              <a:t>2/1/24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5931CB-B099-40D9-86B5-AF8F4A8BEBAD}" type="slidenum">
              <a:rPr lang="en-US"/>
              <a:pPr>
                <a:defRPr/>
              </a:pPr>
              <a:t>‹#›</a:t>
            </a:fld>
            <a:endParaRPr lang="en-US"/>
          </a:p>
        </p:txBody>
      </p:sp>
    </p:spTree>
    <p:extLst>
      <p:ext uri="{BB962C8B-B14F-4D97-AF65-F5344CB8AC3E}">
        <p14:creationId xmlns:p14="http://schemas.microsoft.com/office/powerpoint/2010/main" val="8732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77F9AD1-A300-4A18-A247-4F94D04E094F}" type="datetime1">
              <a:rPr lang="en-US" smtClean="0"/>
              <a:t>2/1/24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11095D3-69D9-4246-A12C-4ED881091E44}" type="slidenum">
              <a:rPr lang="en-US"/>
              <a:pPr>
                <a:defRPr/>
              </a:pPr>
              <a:t>‹#›</a:t>
            </a:fld>
            <a:endParaRPr lang="en-US"/>
          </a:p>
        </p:txBody>
      </p:sp>
    </p:spTree>
    <p:extLst>
      <p:ext uri="{BB962C8B-B14F-4D97-AF65-F5344CB8AC3E}">
        <p14:creationId xmlns:p14="http://schemas.microsoft.com/office/powerpoint/2010/main" val="315799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A26B7A6-0B51-4DC1-8C02-C944C6263179}" type="datetime1">
              <a:rPr lang="en-US" smtClean="0"/>
              <a:t>2/1/24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A4758C-F7EA-4E74-B2D4-D9810226F08E}" type="slidenum">
              <a:rPr lang="en-US"/>
              <a:pPr>
                <a:defRPr/>
              </a:pPr>
              <a:t>‹#›</a:t>
            </a:fld>
            <a:endParaRPr lang="en-US"/>
          </a:p>
        </p:txBody>
      </p:sp>
    </p:spTree>
    <p:extLst>
      <p:ext uri="{BB962C8B-B14F-4D97-AF65-F5344CB8AC3E}">
        <p14:creationId xmlns:p14="http://schemas.microsoft.com/office/powerpoint/2010/main" val="248028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7EE6E834-CA8B-4FA5-A6C6-E30141910CA3}" type="datetime1">
              <a:rPr lang="en-US" altLang="en-US" smtClean="0"/>
              <a:t>2/1/24</a:t>
            </a:fld>
            <a:endParaRPr lang="en-US"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632D1287-E042-445E-AF9E-C3741C56B6D3}" type="slidenum">
              <a:rPr lang="en-US" altLang="en-US"/>
              <a:pPr/>
              <a:t>‹#›</a:t>
            </a:fld>
            <a:endParaRPr lang="en-US" altLang="en-US"/>
          </a:p>
        </p:txBody>
      </p:sp>
    </p:spTree>
    <p:extLst>
      <p:ext uri="{BB962C8B-B14F-4D97-AF65-F5344CB8AC3E}">
        <p14:creationId xmlns:p14="http://schemas.microsoft.com/office/powerpoint/2010/main" val="854163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C1585DD-257F-47AE-99A6-05273FBCB2D8}" type="datetime1">
              <a:rPr lang="en-US" smtClean="0"/>
              <a:t>2/1/24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D6A8A7-5109-4035-A6F9-3284B529B11C}" type="slidenum">
              <a:rPr lang="en-US"/>
              <a:pPr>
                <a:defRPr/>
              </a:pPr>
              <a:t>‹#›</a:t>
            </a:fld>
            <a:endParaRPr lang="en-US"/>
          </a:p>
        </p:txBody>
      </p:sp>
    </p:spTree>
    <p:extLst>
      <p:ext uri="{BB962C8B-B14F-4D97-AF65-F5344CB8AC3E}">
        <p14:creationId xmlns:p14="http://schemas.microsoft.com/office/powerpoint/2010/main" val="6334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0FC7300-FD8B-44FA-8E56-F5C8CB7ED225}" type="datetime1">
              <a:rPr lang="en-US" smtClean="0"/>
              <a:t>2/1/24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1BE20D-591F-4CB0-A4D9-A75F6C01CC88}" type="slidenum">
              <a:rPr lang="en-US"/>
              <a:pPr>
                <a:defRPr/>
              </a:pPr>
              <a:t>‹#›</a:t>
            </a:fld>
            <a:endParaRPr lang="en-US"/>
          </a:p>
        </p:txBody>
      </p:sp>
    </p:spTree>
    <p:extLst>
      <p:ext uri="{BB962C8B-B14F-4D97-AF65-F5344CB8AC3E}">
        <p14:creationId xmlns:p14="http://schemas.microsoft.com/office/powerpoint/2010/main" val="2366949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69EEED9-44F3-4B5A-A52E-81862AFDA615}" type="datetime1">
              <a:rPr lang="en-US" smtClean="0"/>
              <a:t>2/1/24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482F4F1-A40E-4290-8BB9-CEECA1D3CF4C}" type="slidenum">
              <a:rPr lang="en-US"/>
              <a:pPr>
                <a:defRPr/>
              </a:pPr>
              <a:t>‹#›</a:t>
            </a:fld>
            <a:endParaRPr lang="en-US"/>
          </a:p>
        </p:txBody>
      </p:sp>
    </p:spTree>
    <p:extLst>
      <p:ext uri="{BB962C8B-B14F-4D97-AF65-F5344CB8AC3E}">
        <p14:creationId xmlns:p14="http://schemas.microsoft.com/office/powerpoint/2010/main" val="73119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AFB260D-8B63-40C5-B539-994A00372A7D}" type="datetime1">
              <a:rPr lang="en-US" smtClean="0"/>
              <a:t>2/1/24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DD7E255-C131-4FE2-992A-9BBEC0407790}" type="slidenum">
              <a:rPr lang="en-US"/>
              <a:pPr>
                <a:defRPr/>
              </a:pPr>
              <a:t>‹#›</a:t>
            </a:fld>
            <a:endParaRPr lang="en-US"/>
          </a:p>
        </p:txBody>
      </p:sp>
    </p:spTree>
    <p:extLst>
      <p:ext uri="{BB962C8B-B14F-4D97-AF65-F5344CB8AC3E}">
        <p14:creationId xmlns:p14="http://schemas.microsoft.com/office/powerpoint/2010/main" val="3435487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3D0B67E-337B-4BE6-A207-01678C714196}" type="datetime1">
              <a:rPr lang="en-US" smtClean="0"/>
              <a:t>2/1/24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C3AF5E6-0365-43B1-B04D-098EBF24D87F}" type="slidenum">
              <a:rPr lang="en-US"/>
              <a:pPr>
                <a:defRPr/>
              </a:pPr>
              <a:t>‹#›</a:t>
            </a:fld>
            <a:endParaRPr lang="en-US"/>
          </a:p>
        </p:txBody>
      </p:sp>
    </p:spTree>
    <p:extLst>
      <p:ext uri="{BB962C8B-B14F-4D97-AF65-F5344CB8AC3E}">
        <p14:creationId xmlns:p14="http://schemas.microsoft.com/office/powerpoint/2010/main" val="2882193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C0A1860-39E8-4BC9-BE12-9761C14D5CB1}" type="datetime1">
              <a:rPr lang="en-US" smtClean="0"/>
              <a:t>2/1/24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EF4B71-A9BB-4321-A0B3-2CDC81B55AE1}" type="slidenum">
              <a:rPr lang="en-US"/>
              <a:pPr>
                <a:defRPr/>
              </a:pPr>
              <a:t>‹#›</a:t>
            </a:fld>
            <a:endParaRPr lang="en-US"/>
          </a:p>
        </p:txBody>
      </p:sp>
    </p:spTree>
    <p:extLst>
      <p:ext uri="{BB962C8B-B14F-4D97-AF65-F5344CB8AC3E}">
        <p14:creationId xmlns:p14="http://schemas.microsoft.com/office/powerpoint/2010/main" val="3318453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1B20A8A-D8EF-48E0-9905-A634E9631C37}" type="datetime1">
              <a:rPr lang="en-US" smtClean="0"/>
              <a:t>2/1/24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BC12FC5-05C1-47D0-96D3-E4B946693ADF}" type="slidenum">
              <a:rPr lang="en-US"/>
              <a:pPr>
                <a:defRPr/>
              </a:pPr>
              <a:t>‹#›</a:t>
            </a:fld>
            <a:endParaRPr lang="en-US"/>
          </a:p>
        </p:txBody>
      </p:sp>
    </p:spTree>
    <p:extLst>
      <p:ext uri="{BB962C8B-B14F-4D97-AF65-F5344CB8AC3E}">
        <p14:creationId xmlns:p14="http://schemas.microsoft.com/office/powerpoint/2010/main" val="148407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B2B4701-B176-40A7-8B44-BF865F950338}" type="datetime1">
              <a:rPr lang="en-US" smtClean="0"/>
              <a:t>2/1/24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D0350D-12D1-48D6-860A-8D983120B73E}" type="slidenum">
              <a:rPr lang="en-US"/>
              <a:pPr>
                <a:defRPr/>
              </a:pPr>
              <a:t>‹#›</a:t>
            </a:fld>
            <a:endParaRPr lang="en-US"/>
          </a:p>
        </p:txBody>
      </p:sp>
    </p:spTree>
    <p:extLst>
      <p:ext uri="{BB962C8B-B14F-4D97-AF65-F5344CB8AC3E}">
        <p14:creationId xmlns:p14="http://schemas.microsoft.com/office/powerpoint/2010/main" val="136412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ADA793B0-A034-42A0-BD56-307209788BAE}" type="datetime1">
              <a:rPr lang="en-US" smtClean="0"/>
              <a:t>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78EED374-58EE-429C-BC59-E069A7FDD25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9.jpe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457200" y="304800"/>
            <a:ext cx="8229600" cy="1165225"/>
          </a:xfrm>
        </p:spPr>
        <p:txBody>
          <a:bodyPr/>
          <a:lstStyle/>
          <a:p>
            <a:pPr eaLnBrk="1" hangingPunct="1"/>
            <a:r>
              <a:rPr lang="en-AU" altLang="en-US" b="1" dirty="0"/>
              <a:t>Chapter 9: Savings, Interest Rates &amp; the Market for Loanable Funds</a:t>
            </a:r>
          </a:p>
        </p:txBody>
      </p:sp>
      <p:sp>
        <p:nvSpPr>
          <p:cNvPr id="2" name="Slide Number Placeholder 1"/>
          <p:cNvSpPr>
            <a:spLocks noGrp="1"/>
          </p:cNvSpPr>
          <p:nvPr>
            <p:ph type="sldNum" sz="quarter" idx="12"/>
          </p:nvPr>
        </p:nvSpPr>
        <p:spPr/>
        <p:txBody>
          <a:bodyPr/>
          <a:lstStyle/>
          <a:p>
            <a:pPr>
              <a:defRPr/>
            </a:pPr>
            <a:fld id="{6C5B357E-8E73-4DF7-88E9-3CD55011F1A5}" type="slidenum">
              <a:rPr lang="en-AU"/>
              <a:pPr>
                <a:defRPr/>
              </a:pPr>
              <a:t>1</a:t>
            </a:fld>
            <a:endParaRPr lang="en-AU"/>
          </a:p>
        </p:txBody>
      </p:sp>
      <p:pic>
        <p:nvPicPr>
          <p:cNvPr id="5" name="Picture 4">
            <a:extLst>
              <a:ext uri="{FF2B5EF4-FFF2-40B4-BE49-F238E27FC236}">
                <a16:creationId xmlns:a16="http://schemas.microsoft.com/office/drawing/2014/main" id="{1134021E-C522-417D-B908-E2242C21A1F9}"/>
              </a:ext>
            </a:extLst>
          </p:cNvPr>
          <p:cNvPicPr>
            <a:picLocks noChangeAspect="1"/>
          </p:cNvPicPr>
          <p:nvPr/>
        </p:nvPicPr>
        <p:blipFill>
          <a:blip r:embed="rId3"/>
          <a:stretch>
            <a:fillRect/>
          </a:stretch>
        </p:blipFill>
        <p:spPr>
          <a:xfrm>
            <a:off x="1676400" y="1851819"/>
            <a:ext cx="5791200" cy="3899408"/>
          </a:xfrm>
          <a:prstGeom prst="rect">
            <a:avLst/>
          </a:prstGeom>
        </p:spPr>
      </p:pic>
      <p:sp>
        <p:nvSpPr>
          <p:cNvPr id="6" name="Subtitle 2">
            <a:extLst>
              <a:ext uri="{FF2B5EF4-FFF2-40B4-BE49-F238E27FC236}">
                <a16:creationId xmlns:a16="http://schemas.microsoft.com/office/drawing/2014/main" id="{37C82B84-5393-46E1-A505-6128AB828C06}"/>
              </a:ext>
            </a:extLst>
          </p:cNvPr>
          <p:cNvSpPr>
            <a:spLocks noGrp="1"/>
          </p:cNvSpPr>
          <p:nvPr>
            <p:ph type="subTitle" idx="1"/>
          </p:nvPr>
        </p:nvSpPr>
        <p:spPr>
          <a:xfrm>
            <a:off x="1371600" y="5867078"/>
            <a:ext cx="6400800" cy="838522"/>
          </a:xfrm>
        </p:spPr>
        <p:txBody>
          <a:bodyPr rtlCol="0">
            <a:normAutofit/>
          </a:bodyPr>
          <a:lstStyle/>
          <a:p>
            <a:pPr eaLnBrk="1" fontAlgn="auto" hangingPunct="1">
              <a:spcAft>
                <a:spcPts val="0"/>
              </a:spcAft>
              <a:defRPr/>
            </a:pPr>
            <a:r>
              <a:rPr lang="en-US" sz="2000" b="1" dirty="0">
                <a:solidFill>
                  <a:schemeClr val="tx1"/>
                </a:solidFill>
              </a:rPr>
              <a:t>Wayne Geerling</a:t>
            </a:r>
          </a:p>
          <a:p>
            <a:pPr eaLnBrk="1" fontAlgn="auto" hangingPunct="1">
              <a:spcAft>
                <a:spcPts val="0"/>
              </a:spcAft>
              <a:defRPr/>
            </a:pPr>
            <a:r>
              <a:rPr lang="en-US" sz="2000" b="1" dirty="0">
                <a:solidFill>
                  <a:schemeClr val="tx1"/>
                </a:solidFill>
              </a:rPr>
              <a:t>(University of Texas)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606FE-894B-4094-8FA6-1565835A22C9}"/>
              </a:ext>
            </a:extLst>
          </p:cNvPr>
          <p:cNvSpPr>
            <a:spLocks noGrp="1"/>
          </p:cNvSpPr>
          <p:nvPr>
            <p:ph type="title"/>
          </p:nvPr>
        </p:nvSpPr>
        <p:spPr/>
        <p:txBody>
          <a:bodyPr/>
          <a:lstStyle/>
          <a:p>
            <a:r>
              <a:rPr lang="en-US" sz="4000" b="1" dirty="0"/>
              <a:t>Real and Nominal Interest Rates </a:t>
            </a:r>
          </a:p>
        </p:txBody>
      </p:sp>
      <p:sp>
        <p:nvSpPr>
          <p:cNvPr id="3" name="Content Placeholder 2">
            <a:extLst>
              <a:ext uri="{FF2B5EF4-FFF2-40B4-BE49-F238E27FC236}">
                <a16:creationId xmlns:a16="http://schemas.microsoft.com/office/drawing/2014/main" id="{5C4B8746-0C2B-444B-A1B2-F34C2EC16254}"/>
              </a:ext>
            </a:extLst>
          </p:cNvPr>
          <p:cNvSpPr>
            <a:spLocks noGrp="1"/>
          </p:cNvSpPr>
          <p:nvPr>
            <p:ph idx="1"/>
          </p:nvPr>
        </p:nvSpPr>
        <p:spPr>
          <a:xfrm>
            <a:off x="628650" y="1676400"/>
            <a:ext cx="7905750" cy="4724399"/>
          </a:xfrm>
        </p:spPr>
        <p:txBody>
          <a:bodyPr>
            <a:noAutofit/>
          </a:bodyPr>
          <a:lstStyle/>
          <a:p>
            <a:r>
              <a:rPr lang="en-US" altLang="en-US" sz="2800" b="1" dirty="0">
                <a:latin typeface="Times New Roman" panose="02020603050405020304" pitchFamily="18" charset="0"/>
                <a:cs typeface="Times New Roman" panose="02020603050405020304" pitchFamily="18" charset="0"/>
              </a:rPr>
              <a:t>Real interest rate</a:t>
            </a:r>
            <a:r>
              <a:rPr lang="en-US" altLang="en-US" sz="2800" dirty="0">
                <a:latin typeface="Times New Roman" panose="02020603050405020304" pitchFamily="18" charset="0"/>
                <a:cs typeface="Times New Roman" panose="02020603050405020304" pitchFamily="18" charset="0"/>
              </a:rPr>
              <a:t>: The interest rate corrected for inflation.</a:t>
            </a:r>
          </a:p>
          <a:p>
            <a:r>
              <a:rPr lang="en-US" altLang="en-US" sz="2800" b="1" dirty="0">
                <a:latin typeface="Times New Roman" panose="02020603050405020304" pitchFamily="18" charset="0"/>
                <a:cs typeface="Times New Roman" panose="02020603050405020304" pitchFamily="18" charset="0"/>
              </a:rPr>
              <a:t>Nominal interest rate</a:t>
            </a:r>
            <a:r>
              <a:rPr lang="en-US" altLang="en-US" sz="2800" dirty="0">
                <a:latin typeface="Times New Roman" panose="02020603050405020304" pitchFamily="18" charset="0"/>
                <a:cs typeface="Times New Roman" panose="02020603050405020304" pitchFamily="18" charset="0"/>
              </a:rPr>
              <a:t>: The interest rate before it is corrected for inflation.</a:t>
            </a:r>
          </a:p>
          <a:p>
            <a:r>
              <a:rPr lang="en-US" altLang="en-US" sz="2800" b="1" dirty="0">
                <a:solidFill>
                  <a:srgbClr val="FF0000"/>
                </a:solidFill>
                <a:latin typeface="Times New Roman" panose="02020603050405020304" pitchFamily="18" charset="0"/>
                <a:cs typeface="Times New Roman" panose="02020603050405020304" pitchFamily="18" charset="0"/>
              </a:rPr>
              <a:t>Fisher equation</a:t>
            </a:r>
            <a:r>
              <a:rPr lang="en-US" altLang="en-US" sz="2800" dirty="0">
                <a:latin typeface="Times New Roman" panose="02020603050405020304" pitchFamily="18" charset="0"/>
                <a:cs typeface="Times New Roman" panose="02020603050405020304" pitchFamily="18" charset="0"/>
              </a:rPr>
              <a:t>: r</a:t>
            </a:r>
            <a:r>
              <a:rPr lang="en-US" sz="2800" dirty="0">
                <a:latin typeface="Times New Roman" panose="02020603050405020304" pitchFamily="18" charset="0"/>
                <a:cs typeface="Times New Roman" panose="02020603050405020304" pitchFamily="18" charset="0"/>
              </a:rPr>
              <a:t>eal interest rate (r) = nominal interest rate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 inflation rate (</a:t>
            </a:r>
            <a:r>
              <a:rPr lang="el-GR" sz="2800" dirty="0">
                <a:latin typeface="Times New Roman" panose="02020603050405020304" pitchFamily="18" charset="0"/>
                <a:cs typeface="Times New Roman" panose="02020603050405020304" pitchFamily="18" charset="0"/>
              </a:rPr>
              <a:t>π</a:t>
            </a:r>
            <a:r>
              <a:rPr lang="en-AU" sz="2800"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a:t>
            </a:r>
          </a:p>
          <a:p>
            <a:r>
              <a:rPr lang="en-US" sz="2800" dirty="0">
                <a:latin typeface="Times New Roman" panose="02020603050405020304" pitchFamily="18" charset="0"/>
                <a:cs typeface="Times New Roman" panose="02020603050405020304" pitchFamily="18" charset="0"/>
              </a:rPr>
              <a:t>Can also be expressed as: </a:t>
            </a:r>
            <a:r>
              <a:rPr lang="en-US" altLang="en-US" sz="2800" dirty="0">
                <a:latin typeface="Times New Roman" panose="02020603050405020304" pitchFamily="18" charset="0"/>
                <a:cs typeface="Times New Roman" panose="02020603050405020304" pitchFamily="18" charset="0"/>
              </a:rPr>
              <a:t>nominal </a:t>
            </a:r>
            <a:r>
              <a:rPr lang="en-US" sz="2800" dirty="0">
                <a:latin typeface="Times New Roman" panose="02020603050405020304" pitchFamily="18" charset="0"/>
                <a:cs typeface="Times New Roman" panose="02020603050405020304" pitchFamily="18" charset="0"/>
              </a:rPr>
              <a:t>interest rate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 real interest rate (r) + inflation rate (</a:t>
            </a:r>
            <a:r>
              <a:rPr lang="el-GR" sz="2800" dirty="0">
                <a:latin typeface="Times New Roman" panose="02020603050405020304" pitchFamily="18" charset="0"/>
                <a:cs typeface="Times New Roman" panose="02020603050405020304" pitchFamily="18" charset="0"/>
              </a:rPr>
              <a:t>π</a:t>
            </a:r>
            <a:r>
              <a:rPr lang="en-AU" sz="2800"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E217145D-24F7-445A-8302-7921177B218C}"/>
              </a:ext>
            </a:extLst>
          </p:cNvPr>
          <p:cNvSpPr>
            <a:spLocks noGrp="1"/>
          </p:cNvSpPr>
          <p:nvPr>
            <p:ph type="sldNum" sz="quarter" idx="12"/>
          </p:nvPr>
        </p:nvSpPr>
        <p:spPr/>
        <p:txBody>
          <a:bodyPr/>
          <a:lstStyle/>
          <a:p>
            <a:pPr>
              <a:defRPr/>
            </a:pPr>
            <a:fld id="{34D6A8A7-5109-4035-A6F9-3284B529B11C}" type="slidenum">
              <a:rPr lang="en-US" smtClean="0"/>
              <a:pPr>
                <a:defRPr/>
              </a:pPr>
              <a:t>10</a:t>
            </a:fld>
            <a:endParaRPr lang="en-US"/>
          </a:p>
        </p:txBody>
      </p:sp>
    </p:spTree>
    <p:extLst>
      <p:ext uri="{BB962C8B-B14F-4D97-AF65-F5344CB8AC3E}">
        <p14:creationId xmlns:p14="http://schemas.microsoft.com/office/powerpoint/2010/main" val="34532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C2C50-4B1A-4A9D-98A2-E44A0664BE15}"/>
              </a:ext>
            </a:extLst>
          </p:cNvPr>
          <p:cNvSpPr>
            <a:spLocks noGrp="1"/>
          </p:cNvSpPr>
          <p:nvPr>
            <p:ph type="title"/>
          </p:nvPr>
        </p:nvSpPr>
        <p:spPr>
          <a:xfrm>
            <a:off x="457200" y="274638"/>
            <a:ext cx="8229600" cy="868362"/>
          </a:xfrm>
        </p:spPr>
        <p:txBody>
          <a:bodyPr/>
          <a:lstStyle/>
          <a:p>
            <a:r>
              <a:rPr lang="en-AU" sz="4000" b="1" dirty="0"/>
              <a:t>Fisher Effect</a:t>
            </a:r>
            <a:r>
              <a:rPr lang="en-AU" dirty="0"/>
              <a:t> </a:t>
            </a:r>
          </a:p>
        </p:txBody>
      </p:sp>
      <p:sp>
        <p:nvSpPr>
          <p:cNvPr id="3" name="Content Placeholder 2">
            <a:extLst>
              <a:ext uri="{FF2B5EF4-FFF2-40B4-BE49-F238E27FC236}">
                <a16:creationId xmlns:a16="http://schemas.microsoft.com/office/drawing/2014/main" id="{4E4D50D7-DC7B-42C6-926A-E55506E69833}"/>
              </a:ext>
            </a:extLst>
          </p:cNvPr>
          <p:cNvSpPr>
            <a:spLocks noGrp="1"/>
          </p:cNvSpPr>
          <p:nvPr>
            <p:ph idx="1"/>
          </p:nvPr>
        </p:nvSpPr>
        <p:spPr>
          <a:xfrm>
            <a:off x="457200" y="1447800"/>
            <a:ext cx="8229600" cy="4525963"/>
          </a:xfrm>
        </p:spPr>
        <p:txBody>
          <a:bodyPr/>
          <a:lstStyle/>
          <a:p>
            <a:r>
              <a:rPr lang="en-AU" dirty="0">
                <a:latin typeface="Times New Roman" panose="02020603050405020304" pitchFamily="18" charset="0"/>
                <a:cs typeface="Times New Roman" panose="02020603050405020304" pitchFamily="18" charset="0"/>
              </a:rPr>
              <a:t>For a given real interest rate, the higher the rate of </a:t>
            </a:r>
            <a:r>
              <a:rPr lang="en-AU" b="1" dirty="0">
                <a:solidFill>
                  <a:srgbClr val="FF0000"/>
                </a:solidFill>
                <a:latin typeface="Times New Roman" panose="02020603050405020304" pitchFamily="18" charset="0"/>
                <a:cs typeface="Times New Roman" panose="02020603050405020304" pitchFamily="18" charset="0"/>
              </a:rPr>
              <a:t>inflation</a:t>
            </a:r>
            <a:r>
              <a:rPr lang="en-AU" dirty="0">
                <a:latin typeface="Times New Roman" panose="02020603050405020304" pitchFamily="18" charset="0"/>
                <a:cs typeface="Times New Roman" panose="02020603050405020304" pitchFamily="18" charset="0"/>
              </a:rPr>
              <a:t>, the higher the nominal rate.</a:t>
            </a:r>
          </a:p>
        </p:txBody>
      </p:sp>
      <p:sp>
        <p:nvSpPr>
          <p:cNvPr id="4" name="Slide Number Placeholder 3">
            <a:extLst>
              <a:ext uri="{FF2B5EF4-FFF2-40B4-BE49-F238E27FC236}">
                <a16:creationId xmlns:a16="http://schemas.microsoft.com/office/drawing/2014/main" id="{7CF042C4-3F2A-47FE-AACF-20458622C2ED}"/>
              </a:ext>
            </a:extLst>
          </p:cNvPr>
          <p:cNvSpPr>
            <a:spLocks noGrp="1"/>
          </p:cNvSpPr>
          <p:nvPr>
            <p:ph type="sldNum" sz="quarter" idx="12"/>
          </p:nvPr>
        </p:nvSpPr>
        <p:spPr/>
        <p:txBody>
          <a:bodyPr/>
          <a:lstStyle/>
          <a:p>
            <a:pPr>
              <a:defRPr/>
            </a:pPr>
            <a:fld id="{34D6A8A7-5109-4035-A6F9-3284B529B11C}" type="slidenum">
              <a:rPr lang="en-US" smtClean="0"/>
              <a:pPr>
                <a:defRPr/>
              </a:pPr>
              <a:t>11</a:t>
            </a:fld>
            <a:endParaRPr lang="en-US"/>
          </a:p>
        </p:txBody>
      </p:sp>
      <p:pic>
        <p:nvPicPr>
          <p:cNvPr id="5" name="Picture 4">
            <a:extLst>
              <a:ext uri="{FF2B5EF4-FFF2-40B4-BE49-F238E27FC236}">
                <a16:creationId xmlns:a16="http://schemas.microsoft.com/office/drawing/2014/main" id="{9F6BEB05-7329-4530-A8E9-7CFE83184C1C}"/>
              </a:ext>
            </a:extLst>
          </p:cNvPr>
          <p:cNvPicPr>
            <a:picLocks noChangeAspect="1"/>
          </p:cNvPicPr>
          <p:nvPr/>
        </p:nvPicPr>
        <p:blipFill>
          <a:blip r:embed="rId2"/>
          <a:stretch>
            <a:fillRect/>
          </a:stretch>
        </p:blipFill>
        <p:spPr>
          <a:xfrm>
            <a:off x="871537" y="3276600"/>
            <a:ext cx="7400925" cy="2228850"/>
          </a:xfrm>
          <a:prstGeom prst="rect">
            <a:avLst/>
          </a:prstGeom>
        </p:spPr>
      </p:pic>
    </p:spTree>
    <p:extLst>
      <p:ext uri="{BB962C8B-B14F-4D97-AF65-F5344CB8AC3E}">
        <p14:creationId xmlns:p14="http://schemas.microsoft.com/office/powerpoint/2010/main" val="281530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42C-5030-4FD6-91E8-7DA30975D30E}"/>
              </a:ext>
            </a:extLst>
          </p:cNvPr>
          <p:cNvSpPr>
            <a:spLocks noGrp="1"/>
          </p:cNvSpPr>
          <p:nvPr>
            <p:ph type="title"/>
          </p:nvPr>
        </p:nvSpPr>
        <p:spPr>
          <a:xfrm>
            <a:off x="457200" y="274638"/>
            <a:ext cx="8229600" cy="792162"/>
          </a:xfrm>
        </p:spPr>
        <p:txBody>
          <a:bodyPr/>
          <a:lstStyle/>
          <a:p>
            <a:r>
              <a:rPr lang="en-AU" sz="4000" b="1" dirty="0"/>
              <a:t>Real and Nominal IR, 1970-2020</a:t>
            </a:r>
          </a:p>
        </p:txBody>
      </p:sp>
      <p:sp>
        <p:nvSpPr>
          <p:cNvPr id="5" name="Content Placeholder 4">
            <a:extLst>
              <a:ext uri="{FF2B5EF4-FFF2-40B4-BE49-F238E27FC236}">
                <a16:creationId xmlns:a16="http://schemas.microsoft.com/office/drawing/2014/main" id="{2B38890F-C05A-4CC0-9C10-F85CCDFFAFF2}"/>
              </a:ext>
            </a:extLst>
          </p:cNvPr>
          <p:cNvSpPr>
            <a:spLocks noGrp="1"/>
          </p:cNvSpPr>
          <p:nvPr>
            <p:ph idx="1"/>
          </p:nvPr>
        </p:nvSpPr>
        <p:spPr>
          <a:xfrm>
            <a:off x="381000" y="5181600"/>
            <a:ext cx="8382000" cy="1539875"/>
          </a:xfrm>
        </p:spPr>
        <p:txBody>
          <a:bodyPr/>
          <a:lstStyle/>
          <a:p>
            <a:r>
              <a:rPr lang="en-AU" sz="2800" dirty="0">
                <a:latin typeface="Times New Roman" panose="02020603050405020304" pitchFamily="18" charset="0"/>
                <a:cs typeface="Times New Roman" panose="02020603050405020304" pitchFamily="18" charset="0"/>
              </a:rPr>
              <a:t>Would you prefer a  5 % real interest rate or a  -1 % real interest rate?</a:t>
            </a:r>
          </a:p>
          <a:p>
            <a:r>
              <a:rPr lang="en-AU" sz="2800" dirty="0">
                <a:latin typeface="Times New Roman" panose="02020603050405020304" pitchFamily="18" charset="0"/>
                <a:cs typeface="Times New Roman" panose="02020603050405020304" pitchFamily="18" charset="0"/>
              </a:rPr>
              <a:t>Depends on whether you are a borrower or a saver</a:t>
            </a:r>
          </a:p>
        </p:txBody>
      </p:sp>
      <p:sp>
        <p:nvSpPr>
          <p:cNvPr id="4" name="Slide Number Placeholder 3">
            <a:extLst>
              <a:ext uri="{FF2B5EF4-FFF2-40B4-BE49-F238E27FC236}">
                <a16:creationId xmlns:a16="http://schemas.microsoft.com/office/drawing/2014/main" id="{9C5DFD3D-DA26-4A10-B021-FD3DE730503B}"/>
              </a:ext>
            </a:extLst>
          </p:cNvPr>
          <p:cNvSpPr>
            <a:spLocks noGrp="1"/>
          </p:cNvSpPr>
          <p:nvPr>
            <p:ph type="sldNum" sz="quarter" idx="12"/>
          </p:nvPr>
        </p:nvSpPr>
        <p:spPr/>
        <p:txBody>
          <a:bodyPr/>
          <a:lstStyle/>
          <a:p>
            <a:pPr>
              <a:defRPr/>
            </a:pPr>
            <a:fld id="{34D6A8A7-5109-4035-A6F9-3284B529B11C}" type="slidenum">
              <a:rPr lang="en-US" smtClean="0"/>
              <a:pPr>
                <a:defRPr/>
              </a:pPr>
              <a:t>12</a:t>
            </a:fld>
            <a:endParaRPr lang="en-US" dirty="0"/>
          </a:p>
        </p:txBody>
      </p:sp>
      <p:pic>
        <p:nvPicPr>
          <p:cNvPr id="6" name="Picture 5">
            <a:extLst>
              <a:ext uri="{FF2B5EF4-FFF2-40B4-BE49-F238E27FC236}">
                <a16:creationId xmlns:a16="http://schemas.microsoft.com/office/drawing/2014/main" id="{26001143-38CC-4C91-BC96-F48CCCD2F659}"/>
              </a:ext>
            </a:extLst>
          </p:cNvPr>
          <p:cNvPicPr>
            <a:picLocks noChangeAspect="1"/>
          </p:cNvPicPr>
          <p:nvPr/>
        </p:nvPicPr>
        <p:blipFill>
          <a:blip r:embed="rId3"/>
          <a:stretch>
            <a:fillRect/>
          </a:stretch>
        </p:blipFill>
        <p:spPr>
          <a:xfrm>
            <a:off x="1366837" y="1371600"/>
            <a:ext cx="6410325" cy="3657600"/>
          </a:xfrm>
          <a:prstGeom prst="rect">
            <a:avLst/>
          </a:prstGeom>
        </p:spPr>
      </p:pic>
    </p:spTree>
    <p:extLst>
      <p:ext uri="{BB962C8B-B14F-4D97-AF65-F5344CB8AC3E}">
        <p14:creationId xmlns:p14="http://schemas.microsoft.com/office/powerpoint/2010/main" val="157598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0FE3-FE74-4740-6015-2136D4BE24F9}"/>
              </a:ext>
            </a:extLst>
          </p:cNvPr>
          <p:cNvSpPr>
            <a:spLocks noGrp="1"/>
          </p:cNvSpPr>
          <p:nvPr>
            <p:ph type="title"/>
          </p:nvPr>
        </p:nvSpPr>
        <p:spPr/>
        <p:txBody>
          <a:bodyPr/>
          <a:lstStyle/>
          <a:p>
            <a:r>
              <a:rPr lang="en-US" sz="4000" b="1" dirty="0"/>
              <a:t>Winners &amp; Losers of Inflation</a:t>
            </a:r>
          </a:p>
        </p:txBody>
      </p:sp>
      <p:sp>
        <p:nvSpPr>
          <p:cNvPr id="3" name="Slide Number Placeholder 2">
            <a:extLst>
              <a:ext uri="{FF2B5EF4-FFF2-40B4-BE49-F238E27FC236}">
                <a16:creationId xmlns:a16="http://schemas.microsoft.com/office/drawing/2014/main" id="{42753E33-2A1B-4447-0931-7102A85799CD}"/>
              </a:ext>
            </a:extLst>
          </p:cNvPr>
          <p:cNvSpPr>
            <a:spLocks noGrp="1"/>
          </p:cNvSpPr>
          <p:nvPr>
            <p:ph type="sldNum" sz="quarter" idx="12"/>
          </p:nvPr>
        </p:nvSpPr>
        <p:spPr/>
        <p:txBody>
          <a:bodyPr/>
          <a:lstStyle/>
          <a:p>
            <a:pPr>
              <a:defRPr/>
            </a:pPr>
            <a:fld id="{5C3AF5E6-0365-43B1-B04D-098EBF24D87F}" type="slidenum">
              <a:rPr lang="en-US" smtClean="0"/>
              <a:pPr>
                <a:defRPr/>
              </a:pPr>
              <a:t>13</a:t>
            </a:fld>
            <a:endParaRPr lang="en-US"/>
          </a:p>
        </p:txBody>
      </p:sp>
      <p:pic>
        <p:nvPicPr>
          <p:cNvPr id="5" name="Picture 4">
            <a:extLst>
              <a:ext uri="{FF2B5EF4-FFF2-40B4-BE49-F238E27FC236}">
                <a16:creationId xmlns:a16="http://schemas.microsoft.com/office/drawing/2014/main" id="{F01087C6-BBF3-9C82-2709-72F1705CD8D4}"/>
              </a:ext>
            </a:extLst>
          </p:cNvPr>
          <p:cNvPicPr>
            <a:picLocks noChangeAspect="1"/>
          </p:cNvPicPr>
          <p:nvPr/>
        </p:nvPicPr>
        <p:blipFill>
          <a:blip r:embed="rId3"/>
          <a:stretch>
            <a:fillRect/>
          </a:stretch>
        </p:blipFill>
        <p:spPr>
          <a:xfrm>
            <a:off x="1942965" y="1612662"/>
            <a:ext cx="5258070" cy="4635738"/>
          </a:xfrm>
          <a:prstGeom prst="rect">
            <a:avLst/>
          </a:prstGeom>
        </p:spPr>
      </p:pic>
    </p:spTree>
    <p:extLst>
      <p:ext uri="{BB962C8B-B14F-4D97-AF65-F5344CB8AC3E}">
        <p14:creationId xmlns:p14="http://schemas.microsoft.com/office/powerpoint/2010/main" val="2939126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5614-8E66-4B48-9CD2-0BFF94B0EFE3}"/>
              </a:ext>
            </a:extLst>
          </p:cNvPr>
          <p:cNvSpPr>
            <a:spLocks noGrp="1"/>
          </p:cNvSpPr>
          <p:nvPr>
            <p:ph type="title"/>
          </p:nvPr>
        </p:nvSpPr>
        <p:spPr>
          <a:xfrm>
            <a:off x="457200" y="228600"/>
            <a:ext cx="8229600" cy="914400"/>
          </a:xfrm>
        </p:spPr>
        <p:txBody>
          <a:bodyPr/>
          <a:lstStyle/>
          <a:p>
            <a:r>
              <a:rPr lang="en-US" sz="4000" b="1" dirty="0"/>
              <a:t>Supply Curve of Loanable Funds</a:t>
            </a:r>
          </a:p>
        </p:txBody>
      </p:sp>
      <p:sp>
        <p:nvSpPr>
          <p:cNvPr id="3" name="Content Placeholder 2">
            <a:extLst>
              <a:ext uri="{FF2B5EF4-FFF2-40B4-BE49-F238E27FC236}">
                <a16:creationId xmlns:a16="http://schemas.microsoft.com/office/drawing/2014/main" id="{AA8A7529-7D2F-4E1B-844E-63B3F2F744A7}"/>
              </a:ext>
            </a:extLst>
          </p:cNvPr>
          <p:cNvSpPr>
            <a:spLocks noGrp="1"/>
          </p:cNvSpPr>
          <p:nvPr>
            <p:ph idx="1"/>
          </p:nvPr>
        </p:nvSpPr>
        <p:spPr>
          <a:xfrm>
            <a:off x="628650" y="1386283"/>
            <a:ext cx="7829550" cy="4938317"/>
          </a:xfrm>
        </p:spPr>
        <p:txBody>
          <a:bodyPr>
            <a:noAutofit/>
          </a:bodyPr>
          <a:lstStyle/>
          <a:p>
            <a:pPr>
              <a:spcBef>
                <a:spcPts val="1350"/>
              </a:spcBef>
            </a:pPr>
            <a:r>
              <a:rPr lang="en-US" b="1" dirty="0">
                <a:solidFill>
                  <a:srgbClr val="FF0000"/>
                </a:solidFill>
                <a:latin typeface="Times New Roman" panose="02020603050405020304" pitchFamily="18" charset="0"/>
                <a:cs typeface="Times New Roman" panose="02020603050405020304" pitchFamily="18" charset="0"/>
              </a:rPr>
              <a:t>Movement along</a:t>
            </a:r>
            <a:r>
              <a:rPr lang="en-US" dirty="0">
                <a:latin typeface="Times New Roman" panose="02020603050405020304" pitchFamily="18" charset="0"/>
                <a:cs typeface="Times New Roman" panose="02020603050405020304" pitchFamily="18" charset="0"/>
              </a:rPr>
              <a:t> the supply curve for loanable funds is caused by a change in the interest rate.</a:t>
            </a:r>
          </a:p>
          <a:p>
            <a:pPr>
              <a:spcBef>
                <a:spcPts val="1350"/>
              </a:spcBef>
            </a:pPr>
            <a:endParaRPr lang="en-US" dirty="0">
              <a:latin typeface="Times New Roman" panose="02020603050405020304" pitchFamily="18" charset="0"/>
              <a:cs typeface="Times New Roman" panose="02020603050405020304" pitchFamily="18" charset="0"/>
            </a:endParaRPr>
          </a:p>
          <a:p>
            <a:pPr>
              <a:spcBef>
                <a:spcPts val="1350"/>
              </a:spcBef>
            </a:pPr>
            <a:r>
              <a:rPr lang="en-US" b="1" dirty="0">
                <a:solidFill>
                  <a:srgbClr val="FF0000"/>
                </a:solidFill>
                <a:latin typeface="Times New Roman" panose="02020603050405020304" pitchFamily="18" charset="0"/>
                <a:cs typeface="Times New Roman" panose="02020603050405020304" pitchFamily="18" charset="0"/>
              </a:rPr>
              <a:t>Shift</a:t>
            </a:r>
            <a:r>
              <a:rPr lang="en-US" dirty="0">
                <a:latin typeface="Times New Roman" panose="02020603050405020304" pitchFamily="18" charset="0"/>
                <a:cs typeface="Times New Roman" panose="02020603050405020304" pitchFamily="18" charset="0"/>
              </a:rPr>
              <a:t> in the supply of loanable funds is caused by:</a:t>
            </a:r>
          </a:p>
          <a:p>
            <a:pPr lvl="1" indent="-171450">
              <a:spcBef>
                <a:spcPts val="135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Changes in income and wealth</a:t>
            </a:r>
          </a:p>
          <a:p>
            <a:pPr lvl="1" indent="-171450">
              <a:spcBef>
                <a:spcPts val="135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Changes in time preferences</a:t>
            </a:r>
          </a:p>
          <a:p>
            <a:pPr lvl="1" indent="-171450">
              <a:spcBef>
                <a:spcPts val="135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Consumption smoothing</a:t>
            </a:r>
          </a:p>
        </p:txBody>
      </p:sp>
      <p:sp>
        <p:nvSpPr>
          <p:cNvPr id="4" name="Slide Number Placeholder 3">
            <a:extLst>
              <a:ext uri="{FF2B5EF4-FFF2-40B4-BE49-F238E27FC236}">
                <a16:creationId xmlns:a16="http://schemas.microsoft.com/office/drawing/2014/main" id="{6F058320-17E3-4FC8-88F7-CB2AD6097FE3}"/>
              </a:ext>
            </a:extLst>
          </p:cNvPr>
          <p:cNvSpPr>
            <a:spLocks noGrp="1"/>
          </p:cNvSpPr>
          <p:nvPr>
            <p:ph type="sldNum" sz="quarter" idx="12"/>
          </p:nvPr>
        </p:nvSpPr>
        <p:spPr/>
        <p:txBody>
          <a:bodyPr/>
          <a:lstStyle/>
          <a:p>
            <a:pPr>
              <a:defRPr/>
            </a:pPr>
            <a:fld id="{34D6A8A7-5109-4035-A6F9-3284B529B11C}" type="slidenum">
              <a:rPr lang="en-US" smtClean="0"/>
              <a:pPr>
                <a:defRPr/>
              </a:pPr>
              <a:t>14</a:t>
            </a:fld>
            <a:endParaRPr lang="en-US"/>
          </a:p>
        </p:txBody>
      </p:sp>
    </p:spTree>
    <p:extLst>
      <p:ext uri="{BB962C8B-B14F-4D97-AF65-F5344CB8AC3E}">
        <p14:creationId xmlns:p14="http://schemas.microsoft.com/office/powerpoint/2010/main" val="212662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AD-0D6A-4A5A-85B7-FDAF7DBDBFDB}"/>
              </a:ext>
            </a:extLst>
          </p:cNvPr>
          <p:cNvSpPr>
            <a:spLocks noGrp="1"/>
          </p:cNvSpPr>
          <p:nvPr>
            <p:ph type="title"/>
          </p:nvPr>
        </p:nvSpPr>
        <p:spPr>
          <a:xfrm>
            <a:off x="457200" y="274638"/>
            <a:ext cx="8229600" cy="792162"/>
          </a:xfrm>
        </p:spPr>
        <p:txBody>
          <a:bodyPr/>
          <a:lstStyle/>
          <a:p>
            <a:r>
              <a:rPr lang="en-AU" sz="4000" b="1" dirty="0"/>
              <a:t>Changes in Income and Wealth</a:t>
            </a:r>
          </a:p>
        </p:txBody>
      </p:sp>
      <p:sp>
        <p:nvSpPr>
          <p:cNvPr id="3" name="Content Placeholder 2">
            <a:extLst>
              <a:ext uri="{FF2B5EF4-FFF2-40B4-BE49-F238E27FC236}">
                <a16:creationId xmlns:a16="http://schemas.microsoft.com/office/drawing/2014/main" id="{FF496DDC-A789-4FD8-B78E-436B522FC70A}"/>
              </a:ext>
            </a:extLst>
          </p:cNvPr>
          <p:cNvSpPr>
            <a:spLocks noGrp="1"/>
          </p:cNvSpPr>
          <p:nvPr>
            <p:ph idx="1"/>
          </p:nvPr>
        </p:nvSpPr>
        <p:spPr>
          <a:xfrm>
            <a:off x="457200" y="1447800"/>
            <a:ext cx="4495800" cy="5029200"/>
          </a:xfrm>
        </p:spPr>
        <p:txBody>
          <a:bodyPr/>
          <a:lstStyle/>
          <a:p>
            <a:r>
              <a:rPr lang="en-US" dirty="0">
                <a:latin typeface="Times New Roman" panose="02020603050405020304" pitchFamily="18" charset="0"/>
                <a:cs typeface="Times New Roman" panose="02020603050405020304" pitchFamily="18" charset="0"/>
              </a:rPr>
              <a:t>Increases in either income or wealth generally produce increases in savings.</a:t>
            </a:r>
          </a:p>
          <a:p>
            <a:r>
              <a:rPr lang="en-US" dirty="0">
                <a:latin typeface="Times New Roman" panose="02020603050405020304" pitchFamily="18" charset="0"/>
                <a:cs typeface="Times New Roman" panose="02020603050405020304" pitchFamily="18" charset="0"/>
              </a:rPr>
              <a:t>As the world gets richer, funds make their way into the U.S. loanable funds market, making borrowing easier for U.S. firms.</a:t>
            </a:r>
          </a:p>
        </p:txBody>
      </p:sp>
      <p:sp>
        <p:nvSpPr>
          <p:cNvPr id="4" name="Slide Number Placeholder 3">
            <a:extLst>
              <a:ext uri="{FF2B5EF4-FFF2-40B4-BE49-F238E27FC236}">
                <a16:creationId xmlns:a16="http://schemas.microsoft.com/office/drawing/2014/main" id="{C04F0D3E-B70B-49F5-AC5A-F91225BC5F07}"/>
              </a:ext>
            </a:extLst>
          </p:cNvPr>
          <p:cNvSpPr>
            <a:spLocks noGrp="1"/>
          </p:cNvSpPr>
          <p:nvPr>
            <p:ph type="sldNum" sz="quarter" idx="12"/>
          </p:nvPr>
        </p:nvSpPr>
        <p:spPr/>
        <p:txBody>
          <a:bodyPr/>
          <a:lstStyle/>
          <a:p>
            <a:pPr>
              <a:defRPr/>
            </a:pPr>
            <a:fld id="{34D6A8A7-5109-4035-A6F9-3284B529B11C}" type="slidenum">
              <a:rPr lang="en-US" smtClean="0"/>
              <a:pPr>
                <a:defRPr/>
              </a:pPr>
              <a:t>15</a:t>
            </a:fld>
            <a:endParaRPr lang="en-US"/>
          </a:p>
        </p:txBody>
      </p:sp>
      <p:pic>
        <p:nvPicPr>
          <p:cNvPr id="5" name="Picture Placeholder 4" descr="A high-rise luxury apartment towers over shacks that line a street in India. People sit outside the shacks, which have what look like cardboard roofs with multiple satellite dishes on them.">
            <a:extLst>
              <a:ext uri="{FF2B5EF4-FFF2-40B4-BE49-F238E27FC236}">
                <a16:creationId xmlns:a16="http://schemas.microsoft.com/office/drawing/2014/main" id="{3554A0D1-5107-4E77-B767-3E8FCFDC755D}"/>
              </a:ext>
            </a:extLst>
          </p:cNvPr>
          <p:cNvPicPr>
            <a:picLocks noChangeAspect="1"/>
          </p:cNvPicPr>
          <p:nvPr/>
        </p:nvPicPr>
        <p:blipFill>
          <a:blip r:embed="rId3"/>
          <a:srcRect l="5145" r="5145"/>
          <a:stretch>
            <a:fillRect/>
          </a:stretch>
        </p:blipFill>
        <p:spPr>
          <a:xfrm>
            <a:off x="5410200" y="1470837"/>
            <a:ext cx="3733800" cy="4693588"/>
          </a:xfrm>
          <a:prstGeom prst="rect">
            <a:avLst/>
          </a:prstGeom>
        </p:spPr>
      </p:pic>
    </p:spTree>
    <p:extLst>
      <p:ext uri="{BB962C8B-B14F-4D97-AF65-F5344CB8AC3E}">
        <p14:creationId xmlns:p14="http://schemas.microsoft.com/office/powerpoint/2010/main" val="110226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AD-0D6A-4A5A-85B7-FDAF7DBDBFDB}"/>
              </a:ext>
            </a:extLst>
          </p:cNvPr>
          <p:cNvSpPr>
            <a:spLocks noGrp="1"/>
          </p:cNvSpPr>
          <p:nvPr>
            <p:ph type="title"/>
          </p:nvPr>
        </p:nvSpPr>
        <p:spPr>
          <a:xfrm>
            <a:off x="457200" y="274638"/>
            <a:ext cx="8229600" cy="792162"/>
          </a:xfrm>
        </p:spPr>
        <p:txBody>
          <a:bodyPr/>
          <a:lstStyle/>
          <a:p>
            <a:r>
              <a:rPr lang="en-AU" sz="4000" b="1" dirty="0"/>
              <a:t>Time Preferences</a:t>
            </a:r>
          </a:p>
        </p:txBody>
      </p:sp>
      <p:sp>
        <p:nvSpPr>
          <p:cNvPr id="3" name="Content Placeholder 2">
            <a:extLst>
              <a:ext uri="{FF2B5EF4-FFF2-40B4-BE49-F238E27FC236}">
                <a16:creationId xmlns:a16="http://schemas.microsoft.com/office/drawing/2014/main" id="{FF496DDC-A789-4FD8-B78E-436B522FC70A}"/>
              </a:ext>
            </a:extLst>
          </p:cNvPr>
          <p:cNvSpPr>
            <a:spLocks noGrp="1"/>
          </p:cNvSpPr>
          <p:nvPr>
            <p:ph idx="1"/>
          </p:nvPr>
        </p:nvSpPr>
        <p:spPr>
          <a:xfrm>
            <a:off x="457200" y="1371600"/>
            <a:ext cx="8229600" cy="4754563"/>
          </a:xfrm>
        </p:spPr>
        <p:txBody>
          <a:bodyPr/>
          <a:lstStyle/>
          <a:p>
            <a:r>
              <a:rPr lang="en-US" dirty="0">
                <a:latin typeface="Times New Roman" panose="02020603050405020304" pitchFamily="18" charset="0"/>
                <a:cs typeface="Times New Roman" panose="02020603050405020304" pitchFamily="18" charset="0"/>
              </a:rPr>
              <a:t>Time preferences: The fact that people prefer to receive goods and services sooner rather than later.</a:t>
            </a:r>
          </a:p>
          <a:p>
            <a:r>
              <a:rPr lang="en-US" dirty="0">
                <a:latin typeface="Times New Roman" panose="02020603050405020304" pitchFamily="18" charset="0"/>
                <a:cs typeface="Times New Roman" panose="02020603050405020304" pitchFamily="18" charset="0"/>
              </a:rPr>
              <a:t>Two general rules of preferences:</a:t>
            </a:r>
          </a:p>
          <a:p>
            <a:r>
              <a:rPr lang="en-US" dirty="0">
                <a:latin typeface="Times New Roman" panose="02020603050405020304" pitchFamily="18" charset="0"/>
                <a:cs typeface="Times New Roman" panose="02020603050405020304" pitchFamily="18" charset="0"/>
              </a:rPr>
              <a:t>1. People prefer more to less</a:t>
            </a:r>
          </a:p>
          <a:p>
            <a:r>
              <a:rPr lang="en-US" dirty="0">
                <a:latin typeface="Times New Roman" panose="02020603050405020304" pitchFamily="18" charset="0"/>
                <a:cs typeface="Times New Roman" panose="02020603050405020304" pitchFamily="18" charset="0"/>
              </a:rPr>
              <a:t>2. People prefer now to later</a:t>
            </a:r>
          </a:p>
          <a:p>
            <a:r>
              <a:rPr lang="en-US" dirty="0">
                <a:latin typeface="Times New Roman" panose="02020603050405020304" pitchFamily="18" charset="0"/>
                <a:cs typeface="Times New Roman" panose="02020603050405020304" pitchFamily="18" charset="0"/>
              </a:rPr>
              <a:t>If you make someone wait until later, you must compensate by giving them more!</a:t>
            </a:r>
          </a:p>
        </p:txBody>
      </p:sp>
      <p:sp>
        <p:nvSpPr>
          <p:cNvPr id="4" name="Slide Number Placeholder 3">
            <a:extLst>
              <a:ext uri="{FF2B5EF4-FFF2-40B4-BE49-F238E27FC236}">
                <a16:creationId xmlns:a16="http://schemas.microsoft.com/office/drawing/2014/main" id="{C04F0D3E-B70B-49F5-AC5A-F91225BC5F07}"/>
              </a:ext>
            </a:extLst>
          </p:cNvPr>
          <p:cNvSpPr>
            <a:spLocks noGrp="1"/>
          </p:cNvSpPr>
          <p:nvPr>
            <p:ph type="sldNum" sz="quarter" idx="12"/>
          </p:nvPr>
        </p:nvSpPr>
        <p:spPr/>
        <p:txBody>
          <a:bodyPr/>
          <a:lstStyle/>
          <a:p>
            <a:pPr>
              <a:defRPr/>
            </a:pPr>
            <a:fld id="{34D6A8A7-5109-4035-A6F9-3284B529B11C}" type="slidenum">
              <a:rPr lang="en-US" smtClean="0"/>
              <a:pPr>
                <a:defRPr/>
              </a:pPr>
              <a:t>16</a:t>
            </a:fld>
            <a:endParaRPr lang="en-US"/>
          </a:p>
        </p:txBody>
      </p:sp>
    </p:spTree>
    <p:extLst>
      <p:ext uri="{BB962C8B-B14F-4D97-AF65-F5344CB8AC3E}">
        <p14:creationId xmlns:p14="http://schemas.microsoft.com/office/powerpoint/2010/main" val="141540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09fig06-03c.jpg"/>
          <p:cNvPicPr>
            <a:picLocks noChangeAspect="1"/>
          </p:cNvPicPr>
          <p:nvPr/>
        </p:nvPicPr>
        <p:blipFill>
          <a:blip r:embed="rId3">
            <a:clrChange>
              <a:clrFrom>
                <a:srgbClr val="FFFFFF"/>
              </a:clrFrom>
              <a:clrTo>
                <a:srgbClr val="FFFFFF">
                  <a:alpha val="0"/>
                </a:srgbClr>
              </a:clrTo>
            </a:clrChange>
          </a:blip>
          <a:stretch>
            <a:fillRect/>
          </a:stretch>
        </p:blipFill>
        <p:spPr>
          <a:xfrm>
            <a:off x="6607590" y="3619565"/>
            <a:ext cx="2042160" cy="896112"/>
          </a:xfrm>
          <a:prstGeom prst="rect">
            <a:avLst/>
          </a:prstGeom>
        </p:spPr>
      </p:pic>
      <p:pic>
        <p:nvPicPr>
          <p:cNvPr id="9" name="Picture 8" descr="ch09fig06-03b.jpg"/>
          <p:cNvPicPr>
            <a:picLocks noChangeAspect="1"/>
          </p:cNvPicPr>
          <p:nvPr/>
        </p:nvPicPr>
        <p:blipFill>
          <a:blip r:embed="rId4">
            <a:clrChange>
              <a:clrFrom>
                <a:srgbClr val="FFFFFF"/>
              </a:clrFrom>
              <a:clrTo>
                <a:srgbClr val="FFFFFF">
                  <a:alpha val="0"/>
                </a:srgbClr>
              </a:clrTo>
            </a:clrChange>
          </a:blip>
          <a:stretch>
            <a:fillRect/>
          </a:stretch>
        </p:blipFill>
        <p:spPr>
          <a:xfrm>
            <a:off x="3528934" y="2412239"/>
            <a:ext cx="3090672" cy="1402080"/>
          </a:xfrm>
          <a:prstGeom prst="rect">
            <a:avLst/>
          </a:prstGeom>
        </p:spPr>
      </p:pic>
      <p:pic>
        <p:nvPicPr>
          <p:cNvPr id="8" name="Picture 7" descr="ch09fig06-03a.jpg"/>
          <p:cNvPicPr>
            <a:picLocks noChangeAspect="1"/>
          </p:cNvPicPr>
          <p:nvPr/>
        </p:nvPicPr>
        <p:blipFill>
          <a:blip r:embed="rId5">
            <a:clrChange>
              <a:clrFrom>
                <a:srgbClr val="FFFFFF"/>
              </a:clrFrom>
              <a:clrTo>
                <a:srgbClr val="FFFFFF">
                  <a:alpha val="0"/>
                </a:srgbClr>
              </a:clrTo>
            </a:clrChange>
          </a:blip>
          <a:stretch>
            <a:fillRect/>
          </a:stretch>
        </p:blipFill>
        <p:spPr>
          <a:xfrm>
            <a:off x="1673284" y="3817305"/>
            <a:ext cx="1865376" cy="1103376"/>
          </a:xfrm>
          <a:prstGeom prst="rect">
            <a:avLst/>
          </a:prstGeom>
        </p:spPr>
      </p:pic>
      <p:pic>
        <p:nvPicPr>
          <p:cNvPr id="6" name="Picture 5" descr="ch09fig06-02a.jpg"/>
          <p:cNvPicPr>
            <a:picLocks noChangeAspect="1"/>
          </p:cNvPicPr>
          <p:nvPr/>
        </p:nvPicPr>
        <p:blipFill>
          <a:blip r:embed="rId6">
            <a:clrChange>
              <a:clrFrom>
                <a:srgbClr val="FFFFFF"/>
              </a:clrFrom>
              <a:clrTo>
                <a:srgbClr val="FFFFFF">
                  <a:alpha val="0"/>
                </a:srgbClr>
              </a:clrTo>
            </a:clrChange>
          </a:blip>
          <a:stretch>
            <a:fillRect/>
          </a:stretch>
        </p:blipFill>
        <p:spPr>
          <a:xfrm>
            <a:off x="1668445" y="3431414"/>
            <a:ext cx="6998208" cy="999744"/>
          </a:xfrm>
          <a:prstGeom prst="rect">
            <a:avLst/>
          </a:prstGeom>
        </p:spPr>
      </p:pic>
      <p:pic>
        <p:nvPicPr>
          <p:cNvPr id="4" name="Picture 3" descr="ch09fig06-01a.jpg"/>
          <p:cNvPicPr>
            <a:picLocks noChangeAspect="1"/>
          </p:cNvPicPr>
          <p:nvPr/>
        </p:nvPicPr>
        <p:blipFill>
          <a:blip r:embed="rId7">
            <a:clrChange>
              <a:clrFrom>
                <a:srgbClr val="FFFFFF"/>
              </a:clrFrom>
              <a:clrTo>
                <a:srgbClr val="FFFFFF">
                  <a:alpha val="0"/>
                </a:srgbClr>
              </a:clrTo>
            </a:clrChange>
          </a:blip>
          <a:stretch>
            <a:fillRect/>
          </a:stretch>
        </p:blipFill>
        <p:spPr>
          <a:xfrm>
            <a:off x="1668445" y="2385632"/>
            <a:ext cx="6998208" cy="2560320"/>
          </a:xfrm>
          <a:prstGeom prst="rect">
            <a:avLst/>
          </a:prstGeom>
        </p:spPr>
      </p:pic>
      <p:pic>
        <p:nvPicPr>
          <p:cNvPr id="3" name="Picture 2" descr="ch09fig06-00.jpg"/>
          <p:cNvPicPr>
            <a:picLocks noChangeAspect="1"/>
          </p:cNvPicPr>
          <p:nvPr/>
        </p:nvPicPr>
        <p:blipFill>
          <a:blip r:embed="rId8">
            <a:clrChange>
              <a:clrFrom>
                <a:srgbClr val="FFFFFF"/>
              </a:clrFrom>
              <a:clrTo>
                <a:srgbClr val="FFFFFF">
                  <a:alpha val="0"/>
                </a:srgbClr>
              </a:clrTo>
            </a:clrChange>
          </a:blip>
          <a:stretch>
            <a:fillRect/>
          </a:stretch>
        </p:blipFill>
        <p:spPr>
          <a:xfrm>
            <a:off x="365760" y="1249680"/>
            <a:ext cx="8412480" cy="4358640"/>
          </a:xfrm>
          <a:prstGeom prst="rect">
            <a:avLst/>
          </a:prstGeom>
        </p:spPr>
      </p:pic>
      <p:pic>
        <p:nvPicPr>
          <p:cNvPr id="5" name="Picture 4" descr="ch09fig06-01b.jpg"/>
          <p:cNvPicPr>
            <a:picLocks noChangeAspect="1"/>
          </p:cNvPicPr>
          <p:nvPr/>
        </p:nvPicPr>
        <p:blipFill>
          <a:blip r:embed="rId9"/>
          <a:stretch>
            <a:fillRect/>
          </a:stretch>
        </p:blipFill>
        <p:spPr>
          <a:xfrm>
            <a:off x="5137378" y="2160585"/>
            <a:ext cx="591312" cy="140208"/>
          </a:xfrm>
          <a:prstGeom prst="rect">
            <a:avLst/>
          </a:prstGeom>
        </p:spPr>
      </p:pic>
      <p:pic>
        <p:nvPicPr>
          <p:cNvPr id="7" name="Picture 6" descr="ch09fig06-02b.jpg"/>
          <p:cNvPicPr>
            <a:picLocks noChangeAspect="1"/>
          </p:cNvPicPr>
          <p:nvPr/>
        </p:nvPicPr>
        <p:blipFill>
          <a:blip r:embed="rId10"/>
          <a:stretch>
            <a:fillRect/>
          </a:stretch>
        </p:blipFill>
        <p:spPr>
          <a:xfrm>
            <a:off x="4896586" y="3610229"/>
            <a:ext cx="1072896" cy="182880"/>
          </a:xfrm>
          <a:prstGeom prst="rect">
            <a:avLst/>
          </a:prstGeom>
        </p:spPr>
      </p:pic>
      <p:sp>
        <p:nvSpPr>
          <p:cNvPr id="11" name="Title 1">
            <a:extLst>
              <a:ext uri="{FF2B5EF4-FFF2-40B4-BE49-F238E27FC236}">
                <a16:creationId xmlns:a16="http://schemas.microsoft.com/office/drawing/2014/main" id="{ECED9736-BBF9-4D2A-B819-02A234601D9C}"/>
              </a:ext>
            </a:extLst>
          </p:cNvPr>
          <p:cNvSpPr txBox="1">
            <a:spLocks/>
          </p:cNvSpPr>
          <p:nvPr/>
        </p:nvSpPr>
        <p:spPr>
          <a:xfrm>
            <a:off x="457200" y="274638"/>
            <a:ext cx="8229600" cy="792162"/>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AU" sz="4000" b="1" dirty="0"/>
              <a:t>Consumption Smoothing</a:t>
            </a:r>
          </a:p>
        </p:txBody>
      </p:sp>
      <p:sp>
        <p:nvSpPr>
          <p:cNvPr id="2" name="Slide Number Placeholder 1">
            <a:extLst>
              <a:ext uri="{FF2B5EF4-FFF2-40B4-BE49-F238E27FC236}">
                <a16:creationId xmlns:a16="http://schemas.microsoft.com/office/drawing/2014/main" id="{A009871D-90BC-4B9E-9167-C3FDE0D243BE}"/>
              </a:ext>
            </a:extLst>
          </p:cNvPr>
          <p:cNvSpPr>
            <a:spLocks noGrp="1"/>
          </p:cNvSpPr>
          <p:nvPr>
            <p:ph type="sldNum" sz="quarter" idx="12"/>
          </p:nvPr>
        </p:nvSpPr>
        <p:spPr/>
        <p:txBody>
          <a:bodyPr/>
          <a:lstStyle/>
          <a:p>
            <a:pPr>
              <a:defRPr/>
            </a:pPr>
            <a:fld id="{7AEF4B71-A9BB-4321-A0B3-2CDC81B55AE1}" type="slidenum">
              <a:rPr lang="en-US" smtClean="0"/>
              <a:pPr>
                <a:defRPr/>
              </a:pPr>
              <a:t>17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1000"/>
                                        <p:tgtEl>
                                          <p:spTgt spid="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3" descr="axes_label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03338" y="1828800"/>
            <a:ext cx="6075362" cy="4789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s1.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03525" y="2292350"/>
            <a:ext cx="3551238"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565" name="Title 7"/>
          <p:cNvSpPr>
            <a:spLocks noGrp="1"/>
          </p:cNvSpPr>
          <p:nvPr>
            <p:ph type="title"/>
          </p:nvPr>
        </p:nvSpPr>
        <p:spPr>
          <a:xfrm>
            <a:off x="457200" y="239713"/>
            <a:ext cx="8229600" cy="927100"/>
          </a:xfrm>
        </p:spPr>
        <p:txBody>
          <a:bodyPr/>
          <a:lstStyle/>
          <a:p>
            <a:r>
              <a:rPr lang="en-US" altLang="en-US" sz="4000" b="1" dirty="0">
                <a:cs typeface="Calibri" panose="020F0502020204030204" pitchFamily="34" charset="0"/>
              </a:rPr>
              <a:t>Shifts in the Supply of Loanable Funds</a:t>
            </a:r>
            <a:endParaRPr lang="en-US" sz="4000" dirty="0">
              <a:latin typeface="Comic Sans MS"/>
              <a:ea typeface="MS PGothic" charset="0"/>
              <a:cs typeface="Comic Sans MS"/>
            </a:endParaRPr>
          </a:p>
        </p:txBody>
      </p:sp>
      <p:sp>
        <p:nvSpPr>
          <p:cNvPr id="2" name="Slide Number Placeholder 1">
            <a:extLst>
              <a:ext uri="{FF2B5EF4-FFF2-40B4-BE49-F238E27FC236}">
                <a16:creationId xmlns:a16="http://schemas.microsoft.com/office/drawing/2014/main" id="{80715FC9-A225-4E70-B754-272DB41810F0}"/>
              </a:ext>
            </a:extLst>
          </p:cNvPr>
          <p:cNvSpPr>
            <a:spLocks noGrp="1"/>
          </p:cNvSpPr>
          <p:nvPr>
            <p:ph type="sldNum" sz="quarter" idx="12"/>
          </p:nvPr>
        </p:nvSpPr>
        <p:spPr/>
        <p:txBody>
          <a:bodyPr/>
          <a:lstStyle/>
          <a:p>
            <a:pPr>
              <a:defRPr/>
            </a:pPr>
            <a:fld id="{34D6A8A7-5109-4035-A6F9-3284B529B11C}" type="slidenum">
              <a:rPr lang="en-US" smtClean="0"/>
              <a:pPr>
                <a:defRPr/>
              </a:pPr>
              <a:t>18</a:t>
            </a:fld>
            <a:endParaRPr lang="en-US"/>
          </a:p>
        </p:txBody>
      </p:sp>
    </p:spTree>
    <p:extLst>
      <p:ext uri="{BB962C8B-B14F-4D97-AF65-F5344CB8AC3E}">
        <p14:creationId xmlns:p14="http://schemas.microsoft.com/office/powerpoint/2010/main" val="3458365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457200" y="228600"/>
            <a:ext cx="8229600" cy="1298575"/>
          </a:xfrm>
        </p:spPr>
        <p:txBody>
          <a:bodyPr/>
          <a:lstStyle/>
          <a:p>
            <a:r>
              <a:rPr lang="en-US" sz="4000" b="1" dirty="0">
                <a:ea typeface="MS PGothic" charset="0"/>
                <a:cs typeface="Comic Sans MS"/>
              </a:rPr>
              <a:t>Factors That Impact the Supply</a:t>
            </a:r>
            <a:br>
              <a:rPr lang="en-US" sz="4000" b="1" dirty="0">
                <a:ea typeface="MS PGothic" charset="0"/>
                <a:cs typeface="Comic Sans MS"/>
              </a:rPr>
            </a:br>
            <a:r>
              <a:rPr lang="en-US" sz="4000" b="1" dirty="0">
                <a:ea typeface="MS PGothic" charset="0"/>
                <a:cs typeface="Comic Sans MS"/>
              </a:rPr>
              <a:t>of Savings</a:t>
            </a:r>
          </a:p>
        </p:txBody>
      </p:sp>
      <p:graphicFrame>
        <p:nvGraphicFramePr>
          <p:cNvPr id="5" name="Table 4"/>
          <p:cNvGraphicFramePr>
            <a:graphicFrameLocks noGrp="1"/>
          </p:cNvGraphicFramePr>
          <p:nvPr/>
        </p:nvGraphicFramePr>
        <p:xfrm>
          <a:off x="250825" y="1822450"/>
          <a:ext cx="8642350" cy="4503739"/>
        </p:xfrm>
        <a:graphic>
          <a:graphicData uri="http://schemas.openxmlformats.org/drawingml/2006/table">
            <a:tbl>
              <a:tblPr/>
              <a:tblGrid>
                <a:gridCol w="1412875">
                  <a:extLst>
                    <a:ext uri="{9D8B030D-6E8A-4147-A177-3AD203B41FA5}">
                      <a16:colId xmlns:a16="http://schemas.microsoft.com/office/drawing/2014/main" val="20000"/>
                    </a:ext>
                  </a:extLst>
                </a:gridCol>
                <a:gridCol w="3811588">
                  <a:extLst>
                    <a:ext uri="{9D8B030D-6E8A-4147-A177-3AD203B41FA5}">
                      <a16:colId xmlns:a16="http://schemas.microsoft.com/office/drawing/2014/main" val="20001"/>
                    </a:ext>
                  </a:extLst>
                </a:gridCol>
                <a:gridCol w="3417887">
                  <a:extLst>
                    <a:ext uri="{9D8B030D-6E8A-4147-A177-3AD203B41FA5}">
                      <a16:colId xmlns:a16="http://schemas.microsoft.com/office/drawing/2014/main" val="20002"/>
                    </a:ext>
                  </a:extLst>
                </a:gridCol>
              </a:tblGrid>
              <a:tr h="33178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omic Sans MS"/>
                          <a:ea typeface="MS PGothic" charset="0"/>
                          <a:cs typeface="Comic Sans MS"/>
                        </a:rPr>
                        <a:t>Factor</a:t>
                      </a:r>
                    </a:p>
                  </a:txBody>
                  <a:tcPr marL="68582" marR="68582"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Comic Sans MS"/>
                          <a:ea typeface="MS PGothic" charset="0"/>
                          <a:cs typeface="Comic Sans MS"/>
                        </a:rPr>
                        <a:t>Direction of Effect</a:t>
                      </a:r>
                    </a:p>
                  </a:txBody>
                  <a:tcPr marL="68582" marR="68582"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Comic Sans MS"/>
                          <a:ea typeface="MS PGothic" charset="0"/>
                          <a:cs typeface="Comic Sans MS"/>
                        </a:rPr>
                        <a:t>Explanation</a:t>
                      </a:r>
                    </a:p>
                  </a:txBody>
                  <a:tcPr marL="68582" marR="68582" marT="0" marB="0"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033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mic Sans MS"/>
                          <a:ea typeface="MS PGothic" charset="0"/>
                          <a:cs typeface="Comic Sans MS"/>
                        </a:rPr>
                        <a:t>Income and wealth</a:t>
                      </a:r>
                    </a:p>
                  </a:txBody>
                  <a:tcPr marL="68582" marR="68582" marT="0" marB="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33CC33"/>
                          </a:solidFill>
                          <a:effectLst/>
                          <a:latin typeface="Comic Sans MS"/>
                          <a:ea typeface="MS PGothic" charset="0"/>
                          <a:cs typeface="Comic Sans MS"/>
                        </a:rPr>
                        <a:t>Positive</a:t>
                      </a:r>
                      <a:r>
                        <a:rPr kumimoji="0" lang="en-US" sz="1600" b="0" i="0" u="none" strike="noStrike" cap="none" normalizeH="0" baseline="0" dirty="0">
                          <a:ln>
                            <a:noFill/>
                          </a:ln>
                          <a:solidFill>
                            <a:srgbClr val="33CC33"/>
                          </a:solidFill>
                          <a:effectLst/>
                          <a:latin typeface="Comic Sans MS"/>
                          <a:ea typeface="MS PGothic" charset="0"/>
                          <a:cs typeface="Comic Sans MS"/>
                        </a:rPr>
                        <a:t> </a:t>
                      </a:r>
                      <a:r>
                        <a:rPr kumimoji="0" lang="en-US" sz="1600" b="0" i="0" u="none" strike="noStrike" cap="none" normalizeH="0" baseline="0" dirty="0">
                          <a:ln>
                            <a:noFill/>
                          </a:ln>
                          <a:solidFill>
                            <a:schemeClr val="tx1"/>
                          </a:solidFill>
                          <a:effectLst/>
                          <a:latin typeface="Comic Sans MS"/>
                          <a:ea typeface="MS PGothic" charset="0"/>
                          <a:cs typeface="Comic Sans MS"/>
                        </a:rPr>
                        <a:t>relationship</a:t>
                      </a:r>
                    </a:p>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B050"/>
                          </a:solidFill>
                          <a:effectLst/>
                          <a:latin typeface="Comic Sans MS"/>
                          <a:ea typeface="MS PGothic" charset="0"/>
                          <a:cs typeface="Comic Sans MS"/>
                        </a:rPr>
                        <a:t>+</a:t>
                      </a:r>
                    </a:p>
                  </a:txBody>
                  <a:tcPr marL="68582" marR="68582" marT="0" marB="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omic Sans MS"/>
                          <a:ea typeface="MS PGothic" charset="0"/>
                          <a:cs typeface="Comic Sans MS"/>
                        </a:rPr>
                        <a:t>Savings is more affordable when people have higher income and wealth.</a:t>
                      </a:r>
                    </a:p>
                  </a:txBody>
                  <a:tcPr marL="68582" marR="68582" marT="0" marB="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8098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Comic Sans MS"/>
                        <a:ea typeface="MS PGothic" charset="0"/>
                        <a:cs typeface="Comic Sans MS"/>
                      </a:endParaRPr>
                    </a:p>
                  </a:txBody>
                  <a:tcPr marL="68582" marR="68582" marT="0" marB="0" anchor="ct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Comic Sans MS"/>
                        <a:ea typeface="MS PGothic" charset="0"/>
                        <a:cs typeface="Comic Sans MS"/>
                      </a:endParaRPr>
                    </a:p>
                  </a:txBody>
                  <a:tcPr marL="68582" marR="68582" marT="0" marB="0" anchor="ct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Comic Sans MS"/>
                        <a:ea typeface="MS PGothic" charset="0"/>
                        <a:cs typeface="Comic Sans MS"/>
                      </a:endParaRPr>
                    </a:p>
                  </a:txBody>
                  <a:tcPr marL="68582" marR="68582"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12033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omic Sans MS"/>
                          <a:ea typeface="MS PGothic" charset="0"/>
                          <a:cs typeface="Comic Sans MS"/>
                        </a:rPr>
                        <a:t>Time preferences</a:t>
                      </a:r>
                    </a:p>
                  </a:txBody>
                  <a:tcPr marL="68582" marR="68582" marT="0" marB="0"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Comic Sans MS"/>
                          <a:ea typeface="MS PGothic" charset="0"/>
                          <a:cs typeface="Comic Sans MS"/>
                        </a:rPr>
                        <a:t>Negative </a:t>
                      </a:r>
                      <a:r>
                        <a:rPr kumimoji="0" lang="en-US" sz="1600" b="0" i="0" u="none" strike="noStrike" cap="none" normalizeH="0" baseline="0" dirty="0">
                          <a:ln>
                            <a:noFill/>
                          </a:ln>
                          <a:solidFill>
                            <a:schemeClr val="tx1"/>
                          </a:solidFill>
                          <a:effectLst/>
                          <a:latin typeface="Comic Sans MS"/>
                          <a:ea typeface="MS PGothic" charset="0"/>
                          <a:cs typeface="Comic Sans MS"/>
                        </a:rPr>
                        <a:t>relationship</a:t>
                      </a:r>
                    </a:p>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Comic Sans MS"/>
                          <a:ea typeface="MS PGothic" charset="0"/>
                          <a:cs typeface="Comic Sans MS"/>
                        </a:rPr>
                        <a:t> ̶</a:t>
                      </a:r>
                    </a:p>
                  </a:txBody>
                  <a:tcPr marL="68582" marR="68582" marT="0" marB="0" anchor="ct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mic Sans MS"/>
                          <a:ea typeface="MS PGothic" charset="0"/>
                          <a:cs typeface="Comic Sans MS"/>
                        </a:rPr>
                        <a:t>Decreased time preferences indicate that people are more patient and more likely to save for the future. </a:t>
                      </a:r>
                    </a:p>
                  </a:txBody>
                  <a:tcPr marL="68582" marR="68582"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28098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Comic Sans MS"/>
                        <a:ea typeface="MS PGothic" charset="0"/>
                        <a:cs typeface="Comic Sans MS"/>
                      </a:endParaRPr>
                    </a:p>
                  </a:txBody>
                  <a:tcPr marL="68582" marR="68582" marT="0" marB="0" anchor="ct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Comic Sans MS"/>
                        <a:ea typeface="MS PGothic" charset="0"/>
                        <a:cs typeface="Comic Sans MS"/>
                      </a:endParaRPr>
                    </a:p>
                  </a:txBody>
                  <a:tcPr marL="68582" marR="68582" marT="0" marB="0" anchor="ctr"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Comic Sans MS"/>
                        <a:ea typeface="MS PGothic" charset="0"/>
                        <a:cs typeface="Comic Sans MS"/>
                      </a:endParaRPr>
                    </a:p>
                  </a:txBody>
                  <a:tcPr marL="68582" marR="68582"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12033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omic Sans MS"/>
                          <a:ea typeface="MS PGothic" charset="0"/>
                          <a:cs typeface="Comic Sans MS"/>
                        </a:rPr>
                        <a:t>Consumption smoothing (midlife)</a:t>
                      </a:r>
                    </a:p>
                  </a:txBody>
                  <a:tcPr marL="68582" marR="68582" marT="0" marB="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33CC33"/>
                          </a:solidFill>
                          <a:effectLst/>
                          <a:latin typeface="Comic Sans MS"/>
                          <a:ea typeface="MS PGothic" charset="0"/>
                          <a:cs typeface="Comic Sans MS"/>
                        </a:rPr>
                        <a:t>Positive</a:t>
                      </a:r>
                      <a:r>
                        <a:rPr kumimoji="0" lang="en-US" sz="1600" b="0" i="0" u="none" strike="noStrike" cap="none" normalizeH="0" baseline="0">
                          <a:ln>
                            <a:noFill/>
                          </a:ln>
                          <a:solidFill>
                            <a:srgbClr val="33CC33"/>
                          </a:solidFill>
                          <a:effectLst/>
                          <a:latin typeface="Comic Sans MS"/>
                          <a:ea typeface="MS PGothic" charset="0"/>
                          <a:cs typeface="Comic Sans MS"/>
                        </a:rPr>
                        <a:t> </a:t>
                      </a:r>
                      <a:r>
                        <a:rPr kumimoji="0" lang="en-US" sz="1600" b="0" i="0" u="none" strike="noStrike" cap="none" normalizeH="0" baseline="0">
                          <a:ln>
                            <a:noFill/>
                          </a:ln>
                          <a:solidFill>
                            <a:schemeClr val="tx1"/>
                          </a:solidFill>
                          <a:effectLst/>
                          <a:latin typeface="Comic Sans MS"/>
                          <a:ea typeface="MS PGothic" charset="0"/>
                          <a:cs typeface="Comic Sans MS"/>
                        </a:rPr>
                        <a:t>relationship</a:t>
                      </a:r>
                    </a:p>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00B050"/>
                          </a:solidFill>
                          <a:effectLst/>
                          <a:latin typeface="Comic Sans MS"/>
                          <a:ea typeface="MS PGothic" charset="0"/>
                          <a:cs typeface="Comic Sans MS"/>
                        </a:rPr>
                        <a:t>+</a:t>
                      </a:r>
                    </a:p>
                  </a:txBody>
                  <a:tcPr marL="68582" marR="68582" marT="0" marB="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mic Sans MS"/>
                          <a:ea typeface="MS PGothic" charset="0"/>
                          <a:cs typeface="Comic Sans MS"/>
                        </a:rPr>
                        <a:t>Income varies over the lifecycle, but people generally like to smooth consumption.</a:t>
                      </a:r>
                    </a:p>
                  </a:txBody>
                  <a:tcPr marL="68582" marR="68582" marT="0" marB="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76C36AEA-317E-4351-962A-4708976184E9}"/>
              </a:ext>
            </a:extLst>
          </p:cNvPr>
          <p:cNvSpPr>
            <a:spLocks noGrp="1"/>
          </p:cNvSpPr>
          <p:nvPr>
            <p:ph type="sldNum" sz="quarter" idx="12"/>
          </p:nvPr>
        </p:nvSpPr>
        <p:spPr/>
        <p:txBody>
          <a:bodyPr/>
          <a:lstStyle/>
          <a:p>
            <a:pPr>
              <a:defRPr/>
            </a:pPr>
            <a:fld id="{34D6A8A7-5109-4035-A6F9-3284B529B11C}" type="slidenum">
              <a:rPr lang="en-US" smtClean="0"/>
              <a:pPr>
                <a:defRPr/>
              </a:pPr>
              <a:t>19</a:t>
            </a:fld>
            <a:endParaRPr lang="en-US"/>
          </a:p>
        </p:txBody>
      </p:sp>
    </p:spTree>
    <p:extLst>
      <p:ext uri="{BB962C8B-B14F-4D97-AF65-F5344CB8AC3E}">
        <p14:creationId xmlns:p14="http://schemas.microsoft.com/office/powerpoint/2010/main" val="2235850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951D-A660-4952-B98A-1C795EA85F20}"/>
              </a:ext>
            </a:extLst>
          </p:cNvPr>
          <p:cNvSpPr>
            <a:spLocks noGrp="1"/>
          </p:cNvSpPr>
          <p:nvPr>
            <p:ph type="title"/>
          </p:nvPr>
        </p:nvSpPr>
        <p:spPr>
          <a:xfrm>
            <a:off x="457200" y="228600"/>
            <a:ext cx="8229600" cy="914400"/>
          </a:xfrm>
        </p:spPr>
        <p:txBody>
          <a:bodyPr/>
          <a:lstStyle/>
          <a:p>
            <a:r>
              <a:rPr lang="en-AU" sz="4000" b="1" dirty="0"/>
              <a:t>Big Questions</a:t>
            </a:r>
            <a:endParaRPr lang="en-AU" sz="4000" dirty="0"/>
          </a:p>
        </p:txBody>
      </p:sp>
      <p:sp>
        <p:nvSpPr>
          <p:cNvPr id="3" name="Content Placeholder 2">
            <a:extLst>
              <a:ext uri="{FF2B5EF4-FFF2-40B4-BE49-F238E27FC236}">
                <a16:creationId xmlns:a16="http://schemas.microsoft.com/office/drawing/2014/main" id="{6DCB58AA-F7F3-4851-BAAD-697BF8F1DD28}"/>
              </a:ext>
            </a:extLst>
          </p:cNvPr>
          <p:cNvSpPr>
            <a:spLocks noGrp="1"/>
          </p:cNvSpPr>
          <p:nvPr>
            <p:ph idx="1"/>
          </p:nvPr>
        </p:nvSpPr>
        <p:spPr>
          <a:xfrm>
            <a:off x="457200" y="1371600"/>
            <a:ext cx="8229600" cy="4525963"/>
          </a:xfrm>
        </p:spPr>
        <p:txBody>
          <a:bodyPr/>
          <a:lstStyle/>
          <a:p>
            <a:r>
              <a:rPr lang="en-US" dirty="0">
                <a:latin typeface="Times New Roman" panose="02020603050405020304" pitchFamily="18" charset="0"/>
                <a:cs typeface="Times New Roman" panose="02020603050405020304" pitchFamily="18" charset="0"/>
              </a:rPr>
              <a:t>1. What is the loanable funds market?</a:t>
            </a:r>
          </a:p>
          <a:p>
            <a:r>
              <a:rPr lang="en-US" dirty="0">
                <a:latin typeface="Times New Roman" panose="02020603050405020304" pitchFamily="18" charset="0"/>
                <a:cs typeface="Times New Roman" panose="02020603050405020304" pitchFamily="18" charset="0"/>
              </a:rPr>
              <a:t>2. What factors shift the supply of loanable funds?</a:t>
            </a:r>
          </a:p>
          <a:p>
            <a:r>
              <a:rPr lang="en-US" dirty="0">
                <a:latin typeface="Times New Roman" panose="02020603050405020304" pitchFamily="18" charset="0"/>
                <a:cs typeface="Times New Roman" panose="02020603050405020304" pitchFamily="18" charset="0"/>
              </a:rPr>
              <a:t>3. What factors shift the demand for loanable funds?</a:t>
            </a:r>
          </a:p>
          <a:p>
            <a:r>
              <a:rPr lang="en-US" dirty="0">
                <a:latin typeface="Times New Roman" panose="02020603050405020304" pitchFamily="18" charset="0"/>
                <a:cs typeface="Times New Roman" panose="02020603050405020304" pitchFamily="18" charset="0"/>
              </a:rPr>
              <a:t>4. How do we apply the loanable funds market model?</a:t>
            </a:r>
          </a:p>
        </p:txBody>
      </p:sp>
      <p:sp>
        <p:nvSpPr>
          <p:cNvPr id="4" name="Slide Number Placeholder 3">
            <a:extLst>
              <a:ext uri="{FF2B5EF4-FFF2-40B4-BE49-F238E27FC236}">
                <a16:creationId xmlns:a16="http://schemas.microsoft.com/office/drawing/2014/main" id="{6AEB56AB-8E74-4786-A714-C21B25E22AA4}"/>
              </a:ext>
            </a:extLst>
          </p:cNvPr>
          <p:cNvSpPr>
            <a:spLocks noGrp="1"/>
          </p:cNvSpPr>
          <p:nvPr>
            <p:ph type="sldNum" sz="quarter" idx="12"/>
          </p:nvPr>
        </p:nvSpPr>
        <p:spPr/>
        <p:txBody>
          <a:bodyPr/>
          <a:lstStyle/>
          <a:p>
            <a:pPr>
              <a:defRPr/>
            </a:pPr>
            <a:fld id="{34D6A8A7-5109-4035-A6F9-3284B529B11C}" type="slidenum">
              <a:rPr lang="en-US" smtClean="0"/>
              <a:pPr>
                <a:defRPr/>
              </a:pPr>
              <a:t>2</a:t>
            </a:fld>
            <a:endParaRPr lang="en-US"/>
          </a:p>
        </p:txBody>
      </p:sp>
    </p:spTree>
    <p:extLst>
      <p:ext uri="{BB962C8B-B14F-4D97-AF65-F5344CB8AC3E}">
        <p14:creationId xmlns:p14="http://schemas.microsoft.com/office/powerpoint/2010/main" val="2324849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5092" name="Rectangle 4"/>
          <p:cNvSpPr>
            <a:spLocks noGrp="1" noChangeArrowheads="1"/>
          </p:cNvSpPr>
          <p:nvPr>
            <p:ph type="body" sz="half" idx="1"/>
          </p:nvPr>
        </p:nvSpPr>
        <p:spPr>
          <a:xfrm>
            <a:off x="0" y="168275"/>
            <a:ext cx="9144000" cy="1060450"/>
          </a:xfrm>
        </p:spPr>
        <p:txBody>
          <a:bodyPr/>
          <a:lstStyle/>
          <a:p>
            <a:pPr marL="0" indent="0" algn="ctr" eaLnBrk="1" hangingPunct="1">
              <a:lnSpc>
                <a:spcPct val="90000"/>
              </a:lnSpc>
              <a:buFont typeface="Arial" charset="0"/>
              <a:buNone/>
            </a:pPr>
            <a:r>
              <a:rPr lang="en-US" dirty="0">
                <a:latin typeface="Comic Sans MS" charset="0"/>
                <a:cs typeface="Comic Sans MS" charset="0"/>
              </a:rPr>
              <a:t>1843: Charles Dickens, </a:t>
            </a:r>
            <a:r>
              <a:rPr lang="en-US" i="1" dirty="0">
                <a:latin typeface="Comic Sans MS" charset="0"/>
                <a:cs typeface="Comic Sans MS" charset="0"/>
              </a:rPr>
              <a:t>A Christmas Carol</a:t>
            </a:r>
          </a:p>
          <a:p>
            <a:pPr marL="0" indent="0" algn="ctr" eaLnBrk="1" hangingPunct="1">
              <a:lnSpc>
                <a:spcPct val="90000"/>
              </a:lnSpc>
              <a:buFont typeface="Arial" charset="0"/>
              <a:buNone/>
            </a:pPr>
            <a:r>
              <a:rPr lang="en-US" dirty="0">
                <a:latin typeface="Comic Sans MS" charset="0"/>
                <a:cs typeface="Comic Sans MS" charset="0"/>
              </a:rPr>
              <a:t>Ebenezer Scrooge:  </a:t>
            </a:r>
          </a:p>
          <a:p>
            <a:pPr marL="0" indent="0" algn="ctr" eaLnBrk="1" hangingPunct="1">
              <a:lnSpc>
                <a:spcPct val="90000"/>
              </a:lnSpc>
              <a:buFont typeface="Arial" charset="0"/>
              <a:buNone/>
            </a:pPr>
            <a:r>
              <a:rPr lang="en-US" dirty="0">
                <a:latin typeface="Comic Sans MS" charset="0"/>
                <a:cs typeface="Comic Sans MS" charset="0"/>
              </a:rPr>
              <a:t>Accidental Promoter of Economic Growth?</a:t>
            </a:r>
          </a:p>
        </p:txBody>
      </p:sp>
      <p:sp>
        <p:nvSpPr>
          <p:cNvPr id="985098" name="Rectangle 10"/>
          <p:cNvSpPr>
            <a:spLocks noChangeArrowheads="1"/>
          </p:cNvSpPr>
          <p:nvPr/>
        </p:nvSpPr>
        <p:spPr bwMode="auto">
          <a:xfrm>
            <a:off x="533400" y="5334000"/>
            <a:ext cx="8153400"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spcBef>
                <a:spcPct val="50000"/>
              </a:spcBef>
              <a:spcAft>
                <a:spcPct val="10000"/>
              </a:spcAft>
            </a:pPr>
            <a:r>
              <a:rPr lang="en-US" sz="3600">
                <a:latin typeface="Calibri" charset="0"/>
              </a:rPr>
              <a:t>Who was better for economic growth,  Scrooge the saver or Scrooge the spender?</a:t>
            </a:r>
          </a:p>
        </p:txBody>
      </p:sp>
      <p:pic>
        <p:nvPicPr>
          <p:cNvPr id="5325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81280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D1C6BAF-2EF3-4AD2-B829-6B1187AF3892}"/>
              </a:ext>
            </a:extLst>
          </p:cNvPr>
          <p:cNvSpPr>
            <a:spLocks noGrp="1"/>
          </p:cNvSpPr>
          <p:nvPr>
            <p:ph type="sldNum" sz="quarter" idx="12"/>
          </p:nvPr>
        </p:nvSpPr>
        <p:spPr/>
        <p:txBody>
          <a:bodyPr/>
          <a:lstStyle/>
          <a:p>
            <a:fld id="{632D1287-E042-445E-AF9E-C3741C56B6D3}" type="slidenum">
              <a:rPr lang="en-US" altLang="en-US" smtClean="0"/>
              <a:pPr/>
              <a:t>20</a:t>
            </a:fld>
            <a:endParaRPr lang="en-US" altLang="en-US"/>
          </a:p>
        </p:txBody>
      </p:sp>
    </p:spTree>
    <p:extLst>
      <p:ext uri="{BB962C8B-B14F-4D97-AF65-F5344CB8AC3E}">
        <p14:creationId xmlns:p14="http://schemas.microsoft.com/office/powerpoint/2010/main" val="2664801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5092">
                                            <p:txEl>
                                              <p:pRg st="0" end="0"/>
                                            </p:txEl>
                                          </p:spTgt>
                                        </p:tgtEl>
                                        <p:attrNameLst>
                                          <p:attrName>style.visibility</p:attrName>
                                        </p:attrNameLst>
                                      </p:cBhvr>
                                      <p:to>
                                        <p:strVal val="visible"/>
                                      </p:to>
                                    </p:set>
                                    <p:animEffect transition="in" filter="wipe(left)">
                                      <p:cBhvr>
                                        <p:cTn id="7" dur="500"/>
                                        <p:tgtEl>
                                          <p:spTgt spid="985092">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85092">
                                            <p:txEl>
                                              <p:pRg st="1" end="1"/>
                                            </p:txEl>
                                          </p:spTgt>
                                        </p:tgtEl>
                                        <p:attrNameLst>
                                          <p:attrName>style.visibility</p:attrName>
                                        </p:attrNameLst>
                                      </p:cBhvr>
                                      <p:to>
                                        <p:strVal val="visible"/>
                                      </p:to>
                                    </p:set>
                                    <p:animEffect transition="in" filter="wipe(left)">
                                      <p:cBhvr>
                                        <p:cTn id="11" dur="500"/>
                                        <p:tgtEl>
                                          <p:spTgt spid="985092">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85092">
                                            <p:txEl>
                                              <p:pRg st="2" end="2"/>
                                            </p:txEl>
                                          </p:spTgt>
                                        </p:tgtEl>
                                        <p:attrNameLst>
                                          <p:attrName>style.visibility</p:attrName>
                                        </p:attrNameLst>
                                      </p:cBhvr>
                                      <p:to>
                                        <p:strVal val="visible"/>
                                      </p:to>
                                    </p:set>
                                    <p:animEffect transition="in" filter="wipe(left)">
                                      <p:cBhvr>
                                        <p:cTn id="15" dur="500"/>
                                        <p:tgtEl>
                                          <p:spTgt spid="985092">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85098"/>
                                        </p:tgtEl>
                                        <p:attrNameLst>
                                          <p:attrName>style.visibility</p:attrName>
                                        </p:attrNameLst>
                                      </p:cBhvr>
                                      <p:to>
                                        <p:strVal val="visible"/>
                                      </p:to>
                                    </p:set>
                                    <p:animEffect transition="in" filter="wipe(left)">
                                      <p:cBhvr>
                                        <p:cTn id="19" dur="500"/>
                                        <p:tgtEl>
                                          <p:spTgt spid="985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092" grpId="0" build="p" bldLvl="2" autoUpdateAnimBg="0" advAuto="0"/>
      <p:bldP spid="9850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60EF-0A40-4BAE-B1EC-311A8EEF8A75}"/>
              </a:ext>
            </a:extLst>
          </p:cNvPr>
          <p:cNvSpPr>
            <a:spLocks noGrp="1"/>
          </p:cNvSpPr>
          <p:nvPr>
            <p:ph type="title"/>
          </p:nvPr>
        </p:nvSpPr>
        <p:spPr>
          <a:xfrm>
            <a:off x="457200" y="274638"/>
            <a:ext cx="8229600" cy="792162"/>
          </a:xfrm>
        </p:spPr>
        <p:txBody>
          <a:bodyPr/>
          <a:lstStyle/>
          <a:p>
            <a:r>
              <a:rPr lang="en-US" sz="4000" b="1" dirty="0"/>
              <a:t>Savings Rate in the U.S., 1970–2021 </a:t>
            </a:r>
          </a:p>
        </p:txBody>
      </p:sp>
      <p:sp>
        <p:nvSpPr>
          <p:cNvPr id="3" name="Content Placeholder 2">
            <a:extLst>
              <a:ext uri="{FF2B5EF4-FFF2-40B4-BE49-F238E27FC236}">
                <a16:creationId xmlns:a16="http://schemas.microsoft.com/office/drawing/2014/main" id="{D8B2C188-593C-4538-B569-E36BEA4E764C}"/>
              </a:ext>
            </a:extLst>
          </p:cNvPr>
          <p:cNvSpPr>
            <a:spLocks noGrp="1"/>
          </p:cNvSpPr>
          <p:nvPr>
            <p:ph idx="1"/>
          </p:nvPr>
        </p:nvSpPr>
        <p:spPr>
          <a:xfrm>
            <a:off x="609600" y="5181600"/>
            <a:ext cx="8077200" cy="1219200"/>
          </a:xfrm>
        </p:spPr>
        <p:txBody>
          <a:bodyPr/>
          <a:lstStyle/>
          <a:p>
            <a:r>
              <a:rPr lang="en-US" dirty="0">
                <a:latin typeface="Times New Roman" panose="02020603050405020304" pitchFamily="18" charset="0"/>
                <a:cs typeface="Times New Roman" panose="02020603050405020304" pitchFamily="18" charset="0"/>
              </a:rPr>
              <a:t>Savings rate fell for three straight decades</a:t>
            </a:r>
          </a:p>
          <a:p>
            <a:r>
              <a:rPr lang="en-US" dirty="0">
                <a:latin typeface="Times New Roman" panose="02020603050405020304" pitchFamily="18" charset="0"/>
                <a:cs typeface="Times New Roman" panose="02020603050405020304" pitchFamily="18" charset="0"/>
              </a:rPr>
              <a:t>Huge spike during COVID-19.</a:t>
            </a:r>
          </a:p>
        </p:txBody>
      </p:sp>
      <p:pic>
        <p:nvPicPr>
          <p:cNvPr id="5" name="Picture 4">
            <a:extLst>
              <a:ext uri="{FF2B5EF4-FFF2-40B4-BE49-F238E27FC236}">
                <a16:creationId xmlns:a16="http://schemas.microsoft.com/office/drawing/2014/main" id="{8609AEDE-112A-4F23-A60E-A65B92C81FF9}"/>
              </a:ext>
            </a:extLst>
          </p:cNvPr>
          <p:cNvPicPr>
            <a:picLocks noChangeAspect="1"/>
          </p:cNvPicPr>
          <p:nvPr/>
        </p:nvPicPr>
        <p:blipFill>
          <a:blip r:embed="rId3"/>
          <a:stretch>
            <a:fillRect/>
          </a:stretch>
        </p:blipFill>
        <p:spPr>
          <a:xfrm>
            <a:off x="1333500" y="1219200"/>
            <a:ext cx="6477000" cy="3837175"/>
          </a:xfrm>
          <a:prstGeom prst="rect">
            <a:avLst/>
          </a:prstGeom>
        </p:spPr>
      </p:pic>
      <p:sp>
        <p:nvSpPr>
          <p:cNvPr id="4" name="Slide Number Placeholder 3">
            <a:extLst>
              <a:ext uri="{FF2B5EF4-FFF2-40B4-BE49-F238E27FC236}">
                <a16:creationId xmlns:a16="http://schemas.microsoft.com/office/drawing/2014/main" id="{759D8416-C3C2-4B72-A416-AF501DBF3A7D}"/>
              </a:ext>
            </a:extLst>
          </p:cNvPr>
          <p:cNvSpPr>
            <a:spLocks noGrp="1"/>
          </p:cNvSpPr>
          <p:nvPr>
            <p:ph type="sldNum" sz="quarter" idx="12"/>
          </p:nvPr>
        </p:nvSpPr>
        <p:spPr/>
        <p:txBody>
          <a:bodyPr/>
          <a:lstStyle/>
          <a:p>
            <a:pPr>
              <a:defRPr/>
            </a:pPr>
            <a:fld id="{34D6A8A7-5109-4035-A6F9-3284B529B11C}" type="slidenum">
              <a:rPr lang="en-US" smtClean="0"/>
              <a:pPr>
                <a:defRPr/>
              </a:pPr>
              <a:t>21</a:t>
            </a:fld>
            <a:endParaRPr lang="en-US"/>
          </a:p>
        </p:txBody>
      </p:sp>
    </p:spTree>
    <p:extLst>
      <p:ext uri="{BB962C8B-B14F-4D97-AF65-F5344CB8AC3E}">
        <p14:creationId xmlns:p14="http://schemas.microsoft.com/office/powerpoint/2010/main" val="145668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8314-42C1-423C-A85C-819CDF4D3CC3}"/>
              </a:ext>
            </a:extLst>
          </p:cNvPr>
          <p:cNvSpPr>
            <a:spLocks noGrp="1"/>
          </p:cNvSpPr>
          <p:nvPr>
            <p:ph type="title"/>
          </p:nvPr>
        </p:nvSpPr>
        <p:spPr>
          <a:xfrm>
            <a:off x="457200" y="274638"/>
            <a:ext cx="8229600" cy="868362"/>
          </a:xfrm>
        </p:spPr>
        <p:txBody>
          <a:bodyPr/>
          <a:lstStyle/>
          <a:p>
            <a:r>
              <a:rPr lang="en-AU" sz="4000" b="1" dirty="0"/>
              <a:t>Demand for Loanable Funds</a:t>
            </a:r>
          </a:p>
        </p:txBody>
      </p:sp>
      <p:sp>
        <p:nvSpPr>
          <p:cNvPr id="3" name="Content Placeholder 2">
            <a:extLst>
              <a:ext uri="{FF2B5EF4-FFF2-40B4-BE49-F238E27FC236}">
                <a16:creationId xmlns:a16="http://schemas.microsoft.com/office/drawing/2014/main" id="{1D21EF7F-61C4-48D0-ACD9-2DA7F5C5ACB4}"/>
              </a:ext>
            </a:extLst>
          </p:cNvPr>
          <p:cNvSpPr>
            <a:spLocks noGrp="1"/>
          </p:cNvSpPr>
          <p:nvPr>
            <p:ph idx="1"/>
          </p:nvPr>
        </p:nvSpPr>
        <p:spPr>
          <a:xfrm>
            <a:off x="457200" y="1447800"/>
            <a:ext cx="8229600" cy="4678363"/>
          </a:xfrm>
        </p:spPr>
        <p:txBody>
          <a:bodyPr/>
          <a:lstStyle/>
          <a:p>
            <a:r>
              <a:rPr lang="en-US" dirty="0">
                <a:latin typeface="Times New Roman" panose="02020603050405020304" pitchFamily="18" charset="0"/>
                <a:cs typeface="Times New Roman" panose="02020603050405020304" pitchFamily="18" charset="0"/>
              </a:rPr>
              <a:t>Demanders of loanable funds are borrowers.</a:t>
            </a:r>
          </a:p>
          <a:p>
            <a:r>
              <a:rPr lang="en-US" dirty="0">
                <a:latin typeface="Times New Roman" panose="02020603050405020304" pitchFamily="18" charset="0"/>
                <a:cs typeface="Times New Roman" panose="02020603050405020304" pitchFamily="18" charset="0"/>
              </a:rPr>
              <a:t>Demand is driven largely by firms that need to borrow for large capital projects.</a:t>
            </a:r>
          </a:p>
          <a:p>
            <a:r>
              <a:rPr lang="en-US" dirty="0">
                <a:latin typeface="Times New Roman" panose="02020603050405020304" pitchFamily="18" charset="0"/>
                <a:cs typeface="Times New Roman" panose="02020603050405020304" pitchFamily="18" charset="0"/>
              </a:rPr>
              <a:t>Governments also borrow</a:t>
            </a:r>
          </a:p>
          <a:p>
            <a:r>
              <a:rPr lang="en-US" dirty="0">
                <a:latin typeface="Times New Roman" panose="02020603050405020304" pitchFamily="18" charset="0"/>
                <a:cs typeface="Times New Roman" panose="02020603050405020304" pitchFamily="18" charset="0"/>
              </a:rPr>
              <a:t>Recall:</a:t>
            </a:r>
          </a:p>
          <a:p>
            <a:pPr lvl="1"/>
            <a:r>
              <a:rPr lang="en-US" dirty="0">
                <a:latin typeface="Times New Roman" panose="02020603050405020304" pitchFamily="18" charset="0"/>
                <a:cs typeface="Times New Roman" panose="02020603050405020304" pitchFamily="18" charset="0"/>
              </a:rPr>
              <a:t>Borrowing must occur to build capital goods.</a:t>
            </a:r>
          </a:p>
          <a:p>
            <a:pPr lvl="1"/>
            <a:r>
              <a:rPr lang="en-US" dirty="0">
                <a:latin typeface="Times New Roman" panose="02020603050405020304" pitchFamily="18" charset="0"/>
                <a:cs typeface="Times New Roman" panose="02020603050405020304" pitchFamily="18" charset="0"/>
              </a:rPr>
              <a:t>This occurs before any production of final goods.</a:t>
            </a:r>
          </a:p>
          <a:p>
            <a:endParaRPr lang="en-AU"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3554870-5D2C-4330-9781-6B3A8A5CFB52}"/>
              </a:ext>
            </a:extLst>
          </p:cNvPr>
          <p:cNvSpPr>
            <a:spLocks noGrp="1"/>
          </p:cNvSpPr>
          <p:nvPr>
            <p:ph type="sldNum" sz="quarter" idx="12"/>
          </p:nvPr>
        </p:nvSpPr>
        <p:spPr/>
        <p:txBody>
          <a:bodyPr/>
          <a:lstStyle/>
          <a:p>
            <a:pPr>
              <a:defRPr/>
            </a:pPr>
            <a:fld id="{34D6A8A7-5109-4035-A6F9-3284B529B11C}" type="slidenum">
              <a:rPr lang="en-US" smtClean="0"/>
              <a:pPr>
                <a:defRPr/>
              </a:pPr>
              <a:t>22</a:t>
            </a:fld>
            <a:endParaRPr lang="en-US"/>
          </a:p>
        </p:txBody>
      </p:sp>
    </p:spTree>
    <p:extLst>
      <p:ext uri="{BB962C8B-B14F-4D97-AF65-F5344CB8AC3E}">
        <p14:creationId xmlns:p14="http://schemas.microsoft.com/office/powerpoint/2010/main" val="118806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457200" y="249237"/>
            <a:ext cx="8229600" cy="969963"/>
          </a:xfrm>
        </p:spPr>
        <p:txBody>
          <a:bodyPr/>
          <a:lstStyle/>
          <a:p>
            <a:r>
              <a:rPr lang="en-US" sz="4000" b="1" dirty="0">
                <a:ea typeface="MS PGothic" charset="0"/>
                <a:cs typeface="Comic Sans MS"/>
              </a:rPr>
              <a:t>Demand Curve for Loanable Funds</a:t>
            </a:r>
          </a:p>
        </p:txBody>
      </p:sp>
      <p:sp>
        <p:nvSpPr>
          <p:cNvPr id="32771" name="Content Placeholder 2"/>
          <p:cNvSpPr>
            <a:spLocks noGrp="1"/>
          </p:cNvSpPr>
          <p:nvPr>
            <p:ph idx="1"/>
          </p:nvPr>
        </p:nvSpPr>
        <p:spPr>
          <a:xfrm>
            <a:off x="457200" y="1371600"/>
            <a:ext cx="8229600" cy="5068887"/>
          </a:xfrm>
        </p:spPr>
        <p:txBody>
          <a:bodyPr/>
          <a:lstStyle/>
          <a:p>
            <a:r>
              <a:rPr lang="en-US" b="1" dirty="0">
                <a:solidFill>
                  <a:srgbClr val="FF0000"/>
                </a:solidFill>
                <a:latin typeface="Times New Roman" panose="02020603050405020304" pitchFamily="18" charset="0"/>
                <a:ea typeface="MS PGothic" charset="0"/>
                <a:cs typeface="Times New Roman" panose="02020603050405020304" pitchFamily="18" charset="0"/>
              </a:rPr>
              <a:t>Movement along</a:t>
            </a:r>
            <a:r>
              <a:rPr lang="en-US" b="1" dirty="0">
                <a:solidFill>
                  <a:srgbClr val="F79646"/>
                </a:solidFill>
                <a:latin typeface="Times New Roman" panose="02020603050405020304" pitchFamily="18" charset="0"/>
                <a:ea typeface="MS PGothic" charset="0"/>
                <a:cs typeface="Times New Roman" panose="02020603050405020304" pitchFamily="18" charset="0"/>
              </a:rPr>
              <a:t> </a:t>
            </a:r>
            <a:r>
              <a:rPr lang="en-US" dirty="0">
                <a:latin typeface="Times New Roman" panose="02020603050405020304" pitchFamily="18" charset="0"/>
                <a:ea typeface="MS PGothic" charset="0"/>
                <a:cs typeface="Times New Roman" panose="02020603050405020304" pitchFamily="18" charset="0"/>
              </a:rPr>
              <a:t>the demand curve for loanable funds is caused by a change in the interest rates</a:t>
            </a:r>
            <a:endParaRPr lang="en-US" b="1" dirty="0">
              <a:solidFill>
                <a:srgbClr val="FF0000"/>
              </a:solidFill>
              <a:latin typeface="Times New Roman" panose="02020603050405020304" pitchFamily="18" charset="0"/>
              <a:ea typeface="MS PGothic" charset="0"/>
              <a:cs typeface="Times New Roman" panose="02020603050405020304" pitchFamily="18" charset="0"/>
            </a:endParaRPr>
          </a:p>
          <a:p>
            <a:r>
              <a:rPr lang="en-US" b="1" dirty="0">
                <a:solidFill>
                  <a:srgbClr val="FF0000"/>
                </a:solidFill>
                <a:latin typeface="Times New Roman" panose="02020603050405020304" pitchFamily="18" charset="0"/>
                <a:ea typeface="MS PGothic" charset="0"/>
                <a:cs typeface="Times New Roman" panose="02020603050405020304" pitchFamily="18" charset="0"/>
              </a:rPr>
              <a:t>Shift</a:t>
            </a:r>
            <a:r>
              <a:rPr lang="en-US" dirty="0">
                <a:latin typeface="Times New Roman" panose="02020603050405020304" pitchFamily="18" charset="0"/>
                <a:ea typeface="MS PGothic" charset="0"/>
                <a:cs typeface="Times New Roman" panose="02020603050405020304" pitchFamily="18" charset="0"/>
              </a:rPr>
              <a:t> in the demand of loanable funds caused by</a:t>
            </a:r>
          </a:p>
          <a:p>
            <a:pPr lvl="1"/>
            <a:r>
              <a:rPr lang="en-US" dirty="0">
                <a:latin typeface="Times New Roman" panose="02020603050405020304" pitchFamily="18" charset="0"/>
                <a:ea typeface="MS PGothic" charset="0"/>
                <a:cs typeface="Times New Roman" panose="02020603050405020304" pitchFamily="18" charset="0"/>
              </a:rPr>
              <a:t>Changes in the productivity of capital</a:t>
            </a:r>
          </a:p>
          <a:p>
            <a:pPr lvl="1"/>
            <a:r>
              <a:rPr lang="en-US" dirty="0">
                <a:latin typeface="Times New Roman" panose="02020603050405020304" pitchFamily="18" charset="0"/>
                <a:ea typeface="MS PGothic" charset="0"/>
                <a:cs typeface="Times New Roman" panose="02020603050405020304" pitchFamily="18" charset="0"/>
              </a:rPr>
              <a:t>Changes in investor confidence</a:t>
            </a:r>
          </a:p>
          <a:p>
            <a:pPr lvl="1"/>
            <a:r>
              <a:rPr lang="en-US" dirty="0">
                <a:latin typeface="Times New Roman" panose="02020603050405020304" pitchFamily="18" charset="0"/>
                <a:ea typeface="MS PGothic" charset="0"/>
                <a:cs typeface="Times New Roman" panose="02020603050405020304" pitchFamily="18" charset="0"/>
              </a:rPr>
              <a:t>Government borrowing</a:t>
            </a:r>
          </a:p>
        </p:txBody>
      </p:sp>
      <p:sp>
        <p:nvSpPr>
          <p:cNvPr id="2" name="Slide Number Placeholder 1">
            <a:extLst>
              <a:ext uri="{FF2B5EF4-FFF2-40B4-BE49-F238E27FC236}">
                <a16:creationId xmlns:a16="http://schemas.microsoft.com/office/drawing/2014/main" id="{BDC37E2F-AB72-42AC-BB0D-66705521BB82}"/>
              </a:ext>
            </a:extLst>
          </p:cNvPr>
          <p:cNvSpPr>
            <a:spLocks noGrp="1"/>
          </p:cNvSpPr>
          <p:nvPr>
            <p:ph type="sldNum" sz="quarter" idx="12"/>
          </p:nvPr>
        </p:nvSpPr>
        <p:spPr/>
        <p:txBody>
          <a:bodyPr/>
          <a:lstStyle/>
          <a:p>
            <a:pPr>
              <a:defRPr/>
            </a:pPr>
            <a:fld id="{34D6A8A7-5109-4035-A6F9-3284B529B11C}" type="slidenum">
              <a:rPr lang="en-US" smtClean="0"/>
              <a:pPr>
                <a:defRPr/>
              </a:pPr>
              <a:t>23</a:t>
            </a:fld>
            <a:endParaRPr lang="en-US"/>
          </a:p>
        </p:txBody>
      </p:sp>
    </p:spTree>
    <p:extLst>
      <p:ext uri="{BB962C8B-B14F-4D97-AF65-F5344CB8AC3E}">
        <p14:creationId xmlns:p14="http://schemas.microsoft.com/office/powerpoint/2010/main" val="84765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fade">
                                      <p:cBhvr>
                                        <p:cTn id="7" dur="500"/>
                                        <p:tgtEl>
                                          <p:spTgt spid="32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771">
                                            <p:txEl>
                                              <p:pRg st="1" end="1"/>
                                            </p:txEl>
                                          </p:spTgt>
                                        </p:tgtEl>
                                        <p:attrNameLst>
                                          <p:attrName>style.visibility</p:attrName>
                                        </p:attrNameLst>
                                      </p:cBhvr>
                                      <p:to>
                                        <p:strVal val="visible"/>
                                      </p:to>
                                    </p:set>
                                    <p:animEffect transition="in" filter="fade">
                                      <p:cBhvr>
                                        <p:cTn id="12" dur="500"/>
                                        <p:tgtEl>
                                          <p:spTgt spid="32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71">
                                            <p:txEl>
                                              <p:pRg st="2" end="2"/>
                                            </p:txEl>
                                          </p:spTgt>
                                        </p:tgtEl>
                                        <p:attrNameLst>
                                          <p:attrName>style.visibility</p:attrName>
                                        </p:attrNameLst>
                                      </p:cBhvr>
                                      <p:to>
                                        <p:strVal val="visible"/>
                                      </p:to>
                                    </p:set>
                                    <p:animEffect transition="in" filter="fade">
                                      <p:cBhvr>
                                        <p:cTn id="17" dur="500"/>
                                        <p:tgtEl>
                                          <p:spTgt spid="32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771">
                                            <p:txEl>
                                              <p:pRg st="3" end="3"/>
                                            </p:txEl>
                                          </p:spTgt>
                                        </p:tgtEl>
                                        <p:attrNameLst>
                                          <p:attrName>style.visibility</p:attrName>
                                        </p:attrNameLst>
                                      </p:cBhvr>
                                      <p:to>
                                        <p:strVal val="visible"/>
                                      </p:to>
                                    </p:set>
                                    <p:animEffect transition="in" filter="fade">
                                      <p:cBhvr>
                                        <p:cTn id="22" dur="500"/>
                                        <p:tgtEl>
                                          <p:spTgt spid="327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771">
                                            <p:txEl>
                                              <p:pRg st="4" end="4"/>
                                            </p:txEl>
                                          </p:spTgt>
                                        </p:tgtEl>
                                        <p:attrNameLst>
                                          <p:attrName>style.visibility</p:attrName>
                                        </p:attrNameLst>
                                      </p:cBhvr>
                                      <p:to>
                                        <p:strVal val="visible"/>
                                      </p:to>
                                    </p:set>
                                    <p:animEffect transition="in" filter="fade">
                                      <p:cBhvr>
                                        <p:cTn id="27" dur="500"/>
                                        <p:tgtEl>
                                          <p:spTgt spid="327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457200" y="304800"/>
            <a:ext cx="8229600" cy="838200"/>
          </a:xfrm>
        </p:spPr>
        <p:txBody>
          <a:bodyPr/>
          <a:lstStyle/>
          <a:p>
            <a:r>
              <a:rPr lang="en-US" sz="4000" b="1" dirty="0">
                <a:ea typeface="MS PGothic" charset="0"/>
                <a:cs typeface="Comic Sans MS"/>
              </a:rPr>
              <a:t>Shifts in the Demand for Capital</a:t>
            </a:r>
          </a:p>
        </p:txBody>
      </p:sp>
      <p:sp>
        <p:nvSpPr>
          <p:cNvPr id="33795" name="Content Placeholder 2"/>
          <p:cNvSpPr>
            <a:spLocks noGrp="1"/>
          </p:cNvSpPr>
          <p:nvPr>
            <p:ph sz="half" idx="1"/>
          </p:nvPr>
        </p:nvSpPr>
        <p:spPr>
          <a:xfrm>
            <a:off x="304800" y="1371600"/>
            <a:ext cx="4191000" cy="5302250"/>
          </a:xfrm>
        </p:spPr>
        <p:txBody>
          <a:bodyPr/>
          <a:lstStyle/>
          <a:p>
            <a:pPr eaLnBrk="1" hangingPunct="1"/>
            <a:r>
              <a:rPr lang="en-US" b="1" dirty="0">
                <a:latin typeface="Times New Roman" panose="02020603050405020304" pitchFamily="18" charset="0"/>
                <a:ea typeface="MS PGothic" charset="0"/>
                <a:cs typeface="Times New Roman" panose="02020603050405020304" pitchFamily="18" charset="0"/>
              </a:rPr>
              <a:t>Productivity of capital</a:t>
            </a:r>
          </a:p>
          <a:p>
            <a:pPr lvl="1" eaLnBrk="1" hangingPunct="1"/>
            <a:r>
              <a:rPr lang="en-US" dirty="0">
                <a:latin typeface="Times New Roman" panose="02020603050405020304" pitchFamily="18" charset="0"/>
                <a:ea typeface="MS PGothic" charset="0"/>
                <a:cs typeface="Times New Roman" panose="02020603050405020304" pitchFamily="18" charset="0"/>
              </a:rPr>
              <a:t>If capital becomes more productive, demand for loans will rise</a:t>
            </a:r>
            <a:endParaRPr lang="en-US" b="1" dirty="0">
              <a:solidFill>
                <a:srgbClr val="FF0000"/>
              </a:solidFill>
              <a:latin typeface="Times New Roman" panose="02020603050405020304" pitchFamily="18" charset="0"/>
              <a:ea typeface="MS PGothic" charset="0"/>
              <a:cs typeface="Times New Roman" panose="02020603050405020304" pitchFamily="18" charset="0"/>
            </a:endParaRPr>
          </a:p>
          <a:p>
            <a:pPr lvl="1" eaLnBrk="1" hangingPunct="1"/>
            <a:r>
              <a:rPr lang="en-US" dirty="0">
                <a:latin typeface="Times New Roman" panose="02020603050405020304" pitchFamily="18" charset="0"/>
                <a:ea typeface="MS PGothic" charset="0"/>
                <a:cs typeface="Times New Roman" panose="02020603050405020304" pitchFamily="18" charset="0"/>
              </a:rPr>
              <a:t>Returns on investment (at any interest rate) will be greater</a:t>
            </a:r>
            <a:endParaRPr lang="en-US" b="1" dirty="0">
              <a:solidFill>
                <a:srgbClr val="FF0000"/>
              </a:solidFill>
              <a:latin typeface="Times New Roman" panose="02020603050405020304" pitchFamily="18" charset="0"/>
              <a:ea typeface="MS PGothic" charset="0"/>
              <a:cs typeface="Times New Roman" panose="02020603050405020304" pitchFamily="18" charset="0"/>
            </a:endParaRPr>
          </a:p>
          <a:p>
            <a:pPr lvl="1" eaLnBrk="1" hangingPunct="1"/>
            <a:r>
              <a:rPr lang="en-US" dirty="0">
                <a:latin typeface="Times New Roman" panose="02020603050405020304" pitchFamily="18" charset="0"/>
                <a:ea typeface="MS PGothic" charset="0"/>
                <a:cs typeface="Times New Roman" panose="02020603050405020304" pitchFamily="18" charset="0"/>
              </a:rPr>
              <a:t>Example: Internet &amp; computers</a:t>
            </a:r>
          </a:p>
        </p:txBody>
      </p:sp>
      <p:sp>
        <p:nvSpPr>
          <p:cNvPr id="76803" name="Content Placeholder 1"/>
          <p:cNvSpPr>
            <a:spLocks noGrp="1"/>
          </p:cNvSpPr>
          <p:nvPr>
            <p:ph sz="half" idx="2"/>
          </p:nvPr>
        </p:nvSpPr>
        <p:spPr>
          <a:xfrm>
            <a:off x="4648200" y="1371600"/>
            <a:ext cx="4191000" cy="5302250"/>
          </a:xfrm>
        </p:spPr>
        <p:txBody>
          <a:bodyPr/>
          <a:lstStyle/>
          <a:p>
            <a:pPr eaLnBrk="1" hangingPunct="1"/>
            <a:r>
              <a:rPr lang="en-US" b="1" dirty="0">
                <a:latin typeface="Times New Roman" panose="02020603050405020304" pitchFamily="18" charset="0"/>
                <a:ea typeface="MS PGothic" charset="0"/>
                <a:cs typeface="Times New Roman" panose="02020603050405020304" pitchFamily="18" charset="0"/>
              </a:rPr>
              <a:t>Investor confidence</a:t>
            </a:r>
          </a:p>
          <a:p>
            <a:pPr lvl="1" eaLnBrk="1" hangingPunct="1"/>
            <a:r>
              <a:rPr lang="en-US" dirty="0">
                <a:latin typeface="Times New Roman" panose="02020603050405020304" pitchFamily="18" charset="0"/>
                <a:ea typeface="MS PGothic" charset="0"/>
                <a:cs typeface="Times New Roman" panose="02020603050405020304" pitchFamily="18" charset="0"/>
              </a:rPr>
              <a:t>If a firm is optimistic, it will borrow more today</a:t>
            </a:r>
          </a:p>
          <a:p>
            <a:pPr lvl="1" eaLnBrk="1" hangingPunct="1"/>
            <a:r>
              <a:rPr lang="en-US" dirty="0">
                <a:latin typeface="Times New Roman" panose="02020603050405020304" pitchFamily="18" charset="0"/>
                <a:ea typeface="MS PGothic" charset="0"/>
                <a:cs typeface="Times New Roman" panose="02020603050405020304" pitchFamily="18" charset="0"/>
              </a:rPr>
              <a:t>Changes in capital productivity &amp; investor confidence will shift the demand for loanable funds</a:t>
            </a:r>
          </a:p>
        </p:txBody>
      </p:sp>
      <p:grpSp>
        <p:nvGrpSpPr>
          <p:cNvPr id="76804" name="Group 2"/>
          <p:cNvGrpSpPr>
            <a:grpSpLocks/>
          </p:cNvGrpSpPr>
          <p:nvPr/>
        </p:nvGrpSpPr>
        <p:grpSpPr bwMode="auto">
          <a:xfrm>
            <a:off x="963613" y="5094288"/>
            <a:ext cx="3041923" cy="1458912"/>
            <a:chOff x="963765" y="5093593"/>
            <a:chExt cx="3216581" cy="1764407"/>
          </a:xfrm>
        </p:grpSpPr>
        <p:pic>
          <p:nvPicPr>
            <p:cNvPr id="76806" name="Picture 4" descr="I:\DirkTextbookN\Jpegs(All)\Macro Ch19-33\ch09\08_PRINECOMA_CH0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765" y="5294742"/>
              <a:ext cx="1239096" cy="1563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07" name="Picture 5" descr="I:\DirkTextbookN\Jpegs(All)\Macro Ch19-33\ch09\09_PRINECOMA_CH0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7900" y="5093593"/>
              <a:ext cx="1932446" cy="1764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76805" name="Picture 6" descr="I:\DirkTextbookN\Jpegs(All)\Macro Ch19-33\ch09\CO_PRINECOMA_CH0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8611" y="4525962"/>
            <a:ext cx="2295525"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18D7089-0D07-46C9-A0F5-4113218BDB58}"/>
              </a:ext>
            </a:extLst>
          </p:cNvPr>
          <p:cNvSpPr>
            <a:spLocks noGrp="1"/>
          </p:cNvSpPr>
          <p:nvPr>
            <p:ph type="sldNum" sz="quarter" idx="12"/>
          </p:nvPr>
        </p:nvSpPr>
        <p:spPr/>
        <p:txBody>
          <a:bodyPr/>
          <a:lstStyle/>
          <a:p>
            <a:pPr>
              <a:defRPr/>
            </a:pPr>
            <a:fld id="{9482F4F1-A40E-4290-8BB9-CEECA1D3CF4C}" type="slidenum">
              <a:rPr lang="en-US" smtClean="0"/>
              <a:pPr>
                <a:defRPr/>
              </a:pPr>
              <a:t>24</a:t>
            </a:fld>
            <a:endParaRPr lang="en-US"/>
          </a:p>
        </p:txBody>
      </p:sp>
    </p:spTree>
    <p:extLst>
      <p:ext uri="{BB962C8B-B14F-4D97-AF65-F5344CB8AC3E}">
        <p14:creationId xmlns:p14="http://schemas.microsoft.com/office/powerpoint/2010/main" val="3424017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80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6803">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680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2" name="Title 8">
            <a:extLst>
              <a:ext uri="{FF2B5EF4-FFF2-40B4-BE49-F238E27FC236}">
                <a16:creationId xmlns:a16="http://schemas.microsoft.com/office/drawing/2014/main" id="{17701545-1B91-4DCC-84A5-0D0D6F0C00D3}"/>
              </a:ext>
            </a:extLst>
          </p:cNvPr>
          <p:cNvSpPr>
            <a:spLocks noGrp="1" noChangeArrowheads="1"/>
          </p:cNvSpPr>
          <p:nvPr>
            <p:ph type="title"/>
          </p:nvPr>
        </p:nvSpPr>
        <p:spPr/>
        <p:txBody>
          <a:bodyPr/>
          <a:lstStyle/>
          <a:p>
            <a:pPr eaLnBrk="1" hangingPunct="1"/>
            <a:r>
              <a:rPr lang="en-US" altLang="en-US" sz="4000" b="1" dirty="0">
                <a:cs typeface="Calibri" panose="020F0502020204030204" pitchFamily="34" charset="0"/>
              </a:rPr>
              <a:t>Shifts in the Demand for</a:t>
            </a:r>
            <a:br>
              <a:rPr lang="en-US" altLang="en-US" sz="4000" b="1" dirty="0">
                <a:cs typeface="Calibri" panose="020F0502020204030204" pitchFamily="34" charset="0"/>
              </a:rPr>
            </a:br>
            <a:r>
              <a:rPr lang="en-US" altLang="en-US" sz="4000" b="1" dirty="0">
                <a:cs typeface="Calibri" panose="020F0502020204030204" pitchFamily="34" charset="0"/>
              </a:rPr>
              <a:t>Loanable Funds </a:t>
            </a:r>
          </a:p>
        </p:txBody>
      </p:sp>
      <p:pic>
        <p:nvPicPr>
          <p:cNvPr id="11" name="Picture 10">
            <a:extLst>
              <a:ext uri="{FF2B5EF4-FFF2-40B4-BE49-F238E27FC236}">
                <a16:creationId xmlns:a16="http://schemas.microsoft.com/office/drawing/2014/main" id="{6C931239-2E2A-DA44-89DD-E6EC97BD5D3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6200" y="2668793"/>
            <a:ext cx="2238375" cy="2133600"/>
          </a:xfrm>
          <a:prstGeom prst="rect">
            <a:avLst/>
          </a:prstGeom>
        </p:spPr>
      </p:pic>
      <p:pic>
        <p:nvPicPr>
          <p:cNvPr id="3" name="Picture 2" descr="A demand graph titled Shifts in the Demand for Loanable Funds has investment in billions of dollars from 200 to 400 on the x-axis and interest rate percentage from 3 to 6 percent on the y-axis. Three demand curves with negative linear lines are marked D 3, D 1, and D 2. D 1 shifts to the left to D 3. D 1 shifts to the right to D 2.">
            <a:extLst>
              <a:ext uri="{FF2B5EF4-FFF2-40B4-BE49-F238E27FC236}">
                <a16:creationId xmlns:a16="http://schemas.microsoft.com/office/drawing/2014/main" id="{7720C4F6-ECFE-0D42-8CE2-9FCD95753BB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24075" y="1986131"/>
            <a:ext cx="5267325" cy="3886200"/>
          </a:xfrm>
          <a:prstGeom prst="rect">
            <a:avLst/>
          </a:prstGeom>
          <a:ln>
            <a:noFill/>
          </a:ln>
        </p:spPr>
      </p:pic>
      <p:sp>
        <p:nvSpPr>
          <p:cNvPr id="2" name="Slide Number Placeholder 1">
            <a:extLst>
              <a:ext uri="{FF2B5EF4-FFF2-40B4-BE49-F238E27FC236}">
                <a16:creationId xmlns:a16="http://schemas.microsoft.com/office/drawing/2014/main" id="{EE1A9775-0E94-4A33-957A-5BAA1584A048}"/>
              </a:ext>
            </a:extLst>
          </p:cNvPr>
          <p:cNvSpPr>
            <a:spLocks noGrp="1"/>
          </p:cNvSpPr>
          <p:nvPr>
            <p:ph type="sldNum" sz="quarter" idx="12"/>
          </p:nvPr>
        </p:nvSpPr>
        <p:spPr/>
        <p:txBody>
          <a:bodyPr/>
          <a:lstStyle/>
          <a:p>
            <a:pPr>
              <a:defRPr/>
            </a:pPr>
            <a:fld id="{34D6A8A7-5109-4035-A6F9-3284B529B11C}" type="slidenum">
              <a:rPr lang="en-US" smtClean="0"/>
              <a:pPr>
                <a:defRPr/>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A1A7-AD6C-4CD2-B403-44EF53FEA33C}"/>
              </a:ext>
            </a:extLst>
          </p:cNvPr>
          <p:cNvSpPr>
            <a:spLocks noGrp="1"/>
          </p:cNvSpPr>
          <p:nvPr>
            <p:ph type="title"/>
          </p:nvPr>
        </p:nvSpPr>
        <p:spPr>
          <a:xfrm>
            <a:off x="457200" y="274638"/>
            <a:ext cx="8229600" cy="944562"/>
          </a:xfrm>
        </p:spPr>
        <p:txBody>
          <a:bodyPr/>
          <a:lstStyle/>
          <a:p>
            <a:r>
              <a:rPr lang="en-US" altLang="en-US" sz="4000" b="1" dirty="0">
                <a:cs typeface="Calibri" panose="020F0502020204030204" pitchFamily="34" charset="0"/>
              </a:rPr>
              <a:t>Equilibrium in Loanable Funds Market</a:t>
            </a:r>
            <a:endParaRPr lang="en-AU" sz="4000" dirty="0"/>
          </a:p>
        </p:txBody>
      </p:sp>
      <p:sp>
        <p:nvSpPr>
          <p:cNvPr id="3" name="Content Placeholder 2">
            <a:extLst>
              <a:ext uri="{FF2B5EF4-FFF2-40B4-BE49-F238E27FC236}">
                <a16:creationId xmlns:a16="http://schemas.microsoft.com/office/drawing/2014/main" id="{D1E86019-9D6A-4045-8878-0251239FD555}"/>
              </a:ext>
            </a:extLst>
          </p:cNvPr>
          <p:cNvSpPr>
            <a:spLocks noGrp="1"/>
          </p:cNvSpPr>
          <p:nvPr>
            <p:ph idx="1"/>
          </p:nvPr>
        </p:nvSpPr>
        <p:spPr>
          <a:xfrm>
            <a:off x="457200" y="1447800"/>
            <a:ext cx="8229600" cy="4525963"/>
          </a:xfrm>
        </p:spPr>
        <p:txBody>
          <a:bodyPr/>
          <a:lstStyle/>
          <a:p>
            <a:r>
              <a:rPr lang="en-US" dirty="0">
                <a:latin typeface="Times New Roman" panose="02020603050405020304" pitchFamily="18" charset="0"/>
                <a:cs typeface="Times New Roman" panose="02020603050405020304" pitchFamily="18" charset="0"/>
              </a:rPr>
              <a:t>In equilibrium:</a:t>
            </a:r>
          </a:p>
          <a:p>
            <a:r>
              <a:rPr lang="en-US" dirty="0">
                <a:latin typeface="Times New Roman" panose="02020603050405020304" pitchFamily="18" charset="0"/>
                <a:cs typeface="Times New Roman" panose="02020603050405020304" pitchFamily="18" charset="0"/>
              </a:rPr>
              <a:t>savings = investment.</a:t>
            </a:r>
          </a:p>
          <a:p>
            <a:pPr lvl="1"/>
            <a:r>
              <a:rPr lang="en-US" dirty="0">
                <a:latin typeface="Times New Roman" panose="02020603050405020304" pitchFamily="18" charset="0"/>
                <a:cs typeface="Times New Roman" panose="02020603050405020304" pitchFamily="18" charset="0"/>
              </a:rPr>
              <a:t>Supply of loanable funds is savings</a:t>
            </a:r>
          </a:p>
          <a:p>
            <a:pPr lvl="1"/>
            <a:r>
              <a:rPr lang="en-US" dirty="0">
                <a:latin typeface="Times New Roman" panose="02020603050405020304" pitchFamily="18" charset="0"/>
                <a:cs typeface="Times New Roman" panose="02020603050405020304" pitchFamily="18" charset="0"/>
              </a:rPr>
              <a:t>Demand for loanable funds is firms wanting to borrow</a:t>
            </a:r>
          </a:p>
          <a:p>
            <a:r>
              <a:rPr lang="en-US" dirty="0">
                <a:latin typeface="Times New Roman" panose="02020603050405020304" pitchFamily="18" charset="0"/>
                <a:cs typeface="Times New Roman" panose="02020603050405020304" pitchFamily="18" charset="0"/>
              </a:rPr>
              <a:t>Relationship between saving &amp; borrowing:</a:t>
            </a:r>
          </a:p>
          <a:p>
            <a:pPr lvl="1"/>
            <a:r>
              <a:rPr lang="en-US" dirty="0">
                <a:latin typeface="Times New Roman" panose="02020603050405020304" pitchFamily="18" charset="0"/>
                <a:cs typeface="Times New Roman" panose="02020603050405020304" pitchFamily="18" charset="0"/>
              </a:rPr>
              <a:t>Every dollar borrowed requires a dollar saved.</a:t>
            </a:r>
          </a:p>
          <a:p>
            <a:endParaRPr lang="en-AU"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6D3C65D-67AF-4A7E-91FE-C00762C17710}"/>
              </a:ext>
            </a:extLst>
          </p:cNvPr>
          <p:cNvSpPr>
            <a:spLocks noGrp="1"/>
          </p:cNvSpPr>
          <p:nvPr>
            <p:ph type="sldNum" sz="quarter" idx="12"/>
          </p:nvPr>
        </p:nvSpPr>
        <p:spPr/>
        <p:txBody>
          <a:bodyPr/>
          <a:lstStyle/>
          <a:p>
            <a:pPr>
              <a:defRPr/>
            </a:pPr>
            <a:fld id="{34D6A8A7-5109-4035-A6F9-3284B529B11C}" type="slidenum">
              <a:rPr lang="en-US" smtClean="0"/>
              <a:pPr>
                <a:defRPr/>
              </a:pPr>
              <a:t>26</a:t>
            </a:fld>
            <a:endParaRPr lang="en-US"/>
          </a:p>
        </p:txBody>
      </p:sp>
    </p:spTree>
    <p:extLst>
      <p:ext uri="{BB962C8B-B14F-4D97-AF65-F5344CB8AC3E}">
        <p14:creationId xmlns:p14="http://schemas.microsoft.com/office/powerpoint/2010/main" val="110028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9" name="Title 8">
            <a:extLst>
              <a:ext uri="{FF2B5EF4-FFF2-40B4-BE49-F238E27FC236}">
                <a16:creationId xmlns:a16="http://schemas.microsoft.com/office/drawing/2014/main" id="{EABC40DE-3DE2-461D-89F5-9F03E1E76EEF}"/>
              </a:ext>
            </a:extLst>
          </p:cNvPr>
          <p:cNvSpPr>
            <a:spLocks noGrp="1" noChangeArrowheads="1"/>
          </p:cNvSpPr>
          <p:nvPr>
            <p:ph type="title"/>
          </p:nvPr>
        </p:nvSpPr>
        <p:spPr>
          <a:xfrm>
            <a:off x="533400" y="274638"/>
            <a:ext cx="8229600" cy="953414"/>
          </a:xfrm>
        </p:spPr>
        <p:txBody>
          <a:bodyPr/>
          <a:lstStyle/>
          <a:p>
            <a:pPr eaLnBrk="1" hangingPunct="1"/>
            <a:r>
              <a:rPr lang="en-US" altLang="en-US" sz="4000" b="1" dirty="0">
                <a:cs typeface="Calibri" panose="020F0502020204030204" pitchFamily="34" charset="0"/>
              </a:rPr>
              <a:t>Equilibrium in Loanable Funds Market</a:t>
            </a:r>
          </a:p>
        </p:txBody>
      </p:sp>
      <p:pic>
        <p:nvPicPr>
          <p:cNvPr id="11" name="Picture 10" descr="A supply and demand graph titled Equilibrium in the Market for Loanable Funds has Savings and investment in billions of dollars from 200 to 400 on the x-axis and interest rate percentage from 3 to 6 percent on the y-axis. The demand curve equals investment and the supply curve equals savings. Demand and supply intersect at savings and investment of 250 billions of dollars and an interest rate of 4 percent. ">
            <a:extLst>
              <a:ext uri="{FF2B5EF4-FFF2-40B4-BE49-F238E27FC236}">
                <a16:creationId xmlns:a16="http://schemas.microsoft.com/office/drawing/2014/main" id="{12265E1A-4E1A-DD42-89C0-D9E4A510120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8350" y="1969322"/>
            <a:ext cx="4972050" cy="3886200"/>
          </a:xfrm>
          <a:prstGeom prst="rect">
            <a:avLst/>
          </a:prstGeom>
          <a:ln>
            <a:solidFill>
              <a:schemeClr val="bg2">
                <a:lumMod val="10000"/>
              </a:schemeClr>
            </a:solidFill>
          </a:ln>
        </p:spPr>
      </p:pic>
      <p:sp>
        <p:nvSpPr>
          <p:cNvPr id="3" name="Rectangle 2">
            <a:extLst>
              <a:ext uri="{FF2B5EF4-FFF2-40B4-BE49-F238E27FC236}">
                <a16:creationId xmlns:a16="http://schemas.microsoft.com/office/drawing/2014/main" id="{B2B03448-0D5D-417C-B2FC-366A9915EBDD}"/>
              </a:ext>
            </a:extLst>
          </p:cNvPr>
          <p:cNvSpPr/>
          <p:nvPr/>
        </p:nvSpPr>
        <p:spPr>
          <a:xfrm>
            <a:off x="228600" y="6000303"/>
            <a:ext cx="8382000" cy="523220"/>
          </a:xfrm>
          <a:prstGeom prst="rect">
            <a:avLst/>
          </a:prstGeom>
        </p:spPr>
        <p:txBody>
          <a:bodyPr wrap="square">
            <a:spAutoFit/>
          </a:bodyPr>
          <a:lstStyle/>
          <a:p>
            <a:pPr>
              <a:spcBef>
                <a:spcPct val="50000"/>
              </a:spcBef>
            </a:pPr>
            <a:r>
              <a:rPr lang="en-US" altLang="en-US" sz="2800" dirty="0">
                <a:latin typeface="Times New Roman" panose="02020603050405020304" pitchFamily="18" charset="0"/>
                <a:cs typeface="Times New Roman" panose="02020603050405020304" pitchFamily="18" charset="0"/>
              </a:rPr>
              <a:t>The price that clears this market is the interest rate</a:t>
            </a:r>
            <a:endParaRPr lang="en-US" altLang="en-US" sz="2800" b="1" i="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B7D2BFE-2325-4499-91E3-4CB4223E4F59}"/>
              </a:ext>
            </a:extLst>
          </p:cNvPr>
          <p:cNvSpPr>
            <a:spLocks noGrp="1"/>
          </p:cNvSpPr>
          <p:nvPr>
            <p:ph type="sldNum" sz="quarter" idx="12"/>
          </p:nvPr>
        </p:nvSpPr>
        <p:spPr/>
        <p:txBody>
          <a:bodyPr/>
          <a:lstStyle/>
          <a:p>
            <a:pPr>
              <a:defRPr/>
            </a:pPr>
            <a:fld id="{34D6A8A7-5109-4035-A6F9-3284B529B11C}" type="slidenum">
              <a:rPr lang="en-US" smtClean="0"/>
              <a:pPr>
                <a:defRPr/>
              </a:pPr>
              <a:t>27</a:t>
            </a:fld>
            <a:endParaRPr lang="en-US"/>
          </a:p>
        </p:txBody>
      </p:sp>
    </p:spTree>
    <p:extLst>
      <p:ext uri="{BB962C8B-B14F-4D97-AF65-F5344CB8AC3E}">
        <p14:creationId xmlns:p14="http://schemas.microsoft.com/office/powerpoint/2010/main" val="3564686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2">
            <a:extLst>
              <a:ext uri="{FF2B5EF4-FFF2-40B4-BE49-F238E27FC236}">
                <a16:creationId xmlns:a16="http://schemas.microsoft.com/office/drawing/2014/main" id="{D9E91099-DF30-40E6-891C-D4FEE93F72D7}"/>
              </a:ext>
            </a:extLst>
          </p:cNvPr>
          <p:cNvSpPr txBox="1">
            <a:spLocks noChangeArrowheads="1"/>
          </p:cNvSpPr>
          <p:nvPr/>
        </p:nvSpPr>
        <p:spPr>
          <a:xfrm>
            <a:off x="457200" y="355473"/>
            <a:ext cx="8229600" cy="1216152"/>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en-US" sz="4000" b="1" dirty="0">
                <a:cs typeface="Calibri" panose="020F0502020204030204" pitchFamily="34" charset="0"/>
              </a:rPr>
              <a:t>Decline in Investor Confidence</a:t>
            </a:r>
            <a:br>
              <a:rPr lang="en-US" altLang="en-US" sz="4000" b="1" dirty="0">
                <a:cs typeface="Calibri" panose="020F0502020204030204" pitchFamily="34" charset="0"/>
              </a:rPr>
            </a:br>
            <a:r>
              <a:rPr lang="en-US" altLang="en-US" sz="4000" b="1" dirty="0">
                <a:cs typeface="Calibri" panose="020F0502020204030204" pitchFamily="34" charset="0"/>
              </a:rPr>
              <a:t>(2008 &amp; 2020)</a:t>
            </a:r>
          </a:p>
        </p:txBody>
      </p:sp>
      <p:pic>
        <p:nvPicPr>
          <p:cNvPr id="2" name="Picture 1">
            <a:extLst>
              <a:ext uri="{FF2B5EF4-FFF2-40B4-BE49-F238E27FC236}">
                <a16:creationId xmlns:a16="http://schemas.microsoft.com/office/drawing/2014/main" id="{5A488D86-08A4-44FF-81E1-C1E25A957C21}"/>
              </a:ext>
            </a:extLst>
          </p:cNvPr>
          <p:cNvPicPr>
            <a:picLocks noChangeAspect="1"/>
          </p:cNvPicPr>
          <p:nvPr/>
        </p:nvPicPr>
        <p:blipFill>
          <a:blip r:embed="rId3"/>
          <a:stretch>
            <a:fillRect/>
          </a:stretch>
        </p:blipFill>
        <p:spPr>
          <a:xfrm>
            <a:off x="533400" y="1952625"/>
            <a:ext cx="8229600" cy="3228975"/>
          </a:xfrm>
          <a:prstGeom prst="rect">
            <a:avLst/>
          </a:prstGeom>
        </p:spPr>
      </p:pic>
      <p:sp>
        <p:nvSpPr>
          <p:cNvPr id="3" name="Slide Number Placeholder 2">
            <a:extLst>
              <a:ext uri="{FF2B5EF4-FFF2-40B4-BE49-F238E27FC236}">
                <a16:creationId xmlns:a16="http://schemas.microsoft.com/office/drawing/2014/main" id="{F23A66A2-610B-484F-A1F4-9363F912095F}"/>
              </a:ext>
            </a:extLst>
          </p:cNvPr>
          <p:cNvSpPr>
            <a:spLocks noGrp="1"/>
          </p:cNvSpPr>
          <p:nvPr>
            <p:ph type="sldNum" sz="quarter" idx="12"/>
          </p:nvPr>
        </p:nvSpPr>
        <p:spPr/>
        <p:txBody>
          <a:bodyPr/>
          <a:lstStyle/>
          <a:p>
            <a:pPr>
              <a:defRPr/>
            </a:pPr>
            <a:fld id="{7AEF4B71-A9BB-4321-A0B3-2CDC81B55AE1}" type="slidenum">
              <a:rPr lang="en-US" smtClean="0"/>
              <a:pPr>
                <a:defRPr/>
              </a:pPr>
              <a:t>28</a:t>
            </a:fld>
            <a:endParaRPr lang="en-US"/>
          </a:p>
        </p:txBody>
      </p:sp>
    </p:spTree>
    <p:extLst>
      <p:ext uri="{BB962C8B-B14F-4D97-AF65-F5344CB8AC3E}">
        <p14:creationId xmlns:p14="http://schemas.microsoft.com/office/powerpoint/2010/main" val="144850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BDB23A83-BD30-4C6A-8E15-AA32B3C4C72C}"/>
              </a:ext>
            </a:extLst>
          </p:cNvPr>
          <p:cNvSpPr>
            <a:spLocks noGrp="1" noChangeArrowheads="1"/>
          </p:cNvSpPr>
          <p:nvPr>
            <p:ph type="title"/>
          </p:nvPr>
        </p:nvSpPr>
        <p:spPr/>
        <p:txBody>
          <a:bodyPr>
            <a:normAutofit fontScale="90000"/>
          </a:bodyPr>
          <a:lstStyle/>
          <a:p>
            <a:pPr eaLnBrk="1" hangingPunct="1"/>
            <a:r>
              <a:rPr lang="en-US" altLang="en-US" b="1" dirty="0">
                <a:cs typeface="Calibri" panose="020F0502020204030204" pitchFamily="34" charset="0"/>
              </a:rPr>
              <a:t>Future of the Loanable Funds Market in the U.S.</a:t>
            </a:r>
          </a:p>
        </p:txBody>
      </p:sp>
      <p:sp>
        <p:nvSpPr>
          <p:cNvPr id="40963" name="Content Placeholder 2">
            <a:extLst>
              <a:ext uri="{FF2B5EF4-FFF2-40B4-BE49-F238E27FC236}">
                <a16:creationId xmlns:a16="http://schemas.microsoft.com/office/drawing/2014/main" id="{2F8C0B1C-3C88-42D5-A7CA-531AD35106B3}"/>
              </a:ext>
            </a:extLst>
          </p:cNvPr>
          <p:cNvSpPr>
            <a:spLocks noGrp="1" noChangeArrowheads="1"/>
          </p:cNvSpPr>
          <p:nvPr>
            <p:ph idx="1"/>
          </p:nvPr>
        </p:nvSpPr>
        <p:spPr>
          <a:xfrm>
            <a:off x="628650" y="1752600"/>
            <a:ext cx="7981950" cy="4830762"/>
          </a:xfrm>
        </p:spPr>
        <p:txBody>
          <a:bodyPr>
            <a:noAutofit/>
          </a:bodyPr>
          <a:lstStyle/>
          <a:p>
            <a:pPr eaLnBrk="1" hangingPunct="1"/>
            <a:r>
              <a:rPr lang="en-US" altLang="en-US" dirty="0">
                <a:latin typeface="Times New Roman" panose="02020603050405020304" pitchFamily="18" charset="0"/>
                <a:cs typeface="Times New Roman" panose="02020603050405020304" pitchFamily="18" charset="0"/>
              </a:rPr>
              <a:t>Two important factors will shape the loanable funds market in the future:</a:t>
            </a:r>
          </a:p>
          <a:p>
            <a:pPr marL="0" indent="0">
              <a:buNone/>
            </a:pPr>
            <a:r>
              <a:rPr lang="en-US" altLang="en-US" dirty="0">
                <a:latin typeface="Times New Roman" panose="02020603050405020304" pitchFamily="18" charset="0"/>
                <a:cs typeface="Times New Roman" panose="02020603050405020304" pitchFamily="18" charset="0"/>
              </a:rPr>
              <a:t>1. Fall in the savings rate over past 30 years</a:t>
            </a:r>
          </a:p>
          <a:p>
            <a:r>
              <a:rPr lang="en-US" altLang="en-US" sz="2800" dirty="0">
                <a:latin typeface="Times New Roman" panose="02020603050405020304" pitchFamily="18" charset="0"/>
                <a:cs typeface="Times New Roman" panose="02020603050405020304" pitchFamily="18" charset="0"/>
              </a:rPr>
              <a:t>Increase in time preferences would cause a leftward supply shift.</a:t>
            </a:r>
          </a:p>
          <a:p>
            <a:r>
              <a:rPr lang="en-US" altLang="en-US" sz="2800" dirty="0">
                <a:latin typeface="Times New Roman" panose="02020603050405020304" pitchFamily="18" charset="0"/>
                <a:cs typeface="Times New Roman" panose="02020603050405020304" pitchFamily="18" charset="0"/>
              </a:rPr>
              <a:t>Increase in foreign savings in the United States could shift supply back to the right.</a:t>
            </a:r>
          </a:p>
          <a:p>
            <a:pPr marL="0" indent="0">
              <a:buNone/>
            </a:pPr>
            <a:r>
              <a:rPr lang="en-US" altLang="en-US" dirty="0">
                <a:latin typeface="Times New Roman" panose="02020603050405020304" pitchFamily="18" charset="0"/>
                <a:cs typeface="Times New Roman" panose="02020603050405020304" pitchFamily="18" charset="0"/>
              </a:rPr>
              <a:t>2. Retirement of baby boomers: </a:t>
            </a:r>
            <a:r>
              <a:rPr lang="en-US" altLang="en-US" sz="3200" dirty="0">
                <a:latin typeface="Times New Roman" panose="02020603050405020304" pitchFamily="18" charset="0"/>
                <a:cs typeface="Times New Roman" panose="02020603050405020304" pitchFamily="18" charset="0"/>
              </a:rPr>
              <a:t>dissaving would cause a leftward shift in the supply of funds</a:t>
            </a:r>
            <a:r>
              <a:rPr lang="en-US" altLang="en-US" dirty="0">
                <a:latin typeface="Times New Roman" panose="02020603050405020304" pitchFamily="18" charset="0"/>
                <a:cs typeface="Times New Roman" panose="02020603050405020304" pitchFamily="18" charset="0"/>
              </a:rPr>
              <a:t>.</a:t>
            </a:r>
            <a:endParaRPr lang="en-US" altLang="en-US" sz="32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4D7095E-5327-44C1-9600-17AB2629F343}"/>
              </a:ext>
            </a:extLst>
          </p:cNvPr>
          <p:cNvSpPr>
            <a:spLocks noGrp="1"/>
          </p:cNvSpPr>
          <p:nvPr>
            <p:ph type="sldNum" sz="quarter" idx="12"/>
          </p:nvPr>
        </p:nvSpPr>
        <p:spPr/>
        <p:txBody>
          <a:bodyPr/>
          <a:lstStyle/>
          <a:p>
            <a:pPr>
              <a:defRPr/>
            </a:pPr>
            <a:fld id="{34D6A8A7-5109-4035-A6F9-3284B529B11C}" type="slidenum">
              <a:rPr lang="en-US" smtClean="0"/>
              <a:pPr>
                <a:defRPr/>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3C0B6-25CC-45D6-BFB1-BAF7DC47D09F}"/>
              </a:ext>
            </a:extLst>
          </p:cNvPr>
          <p:cNvSpPr>
            <a:spLocks noGrp="1"/>
          </p:cNvSpPr>
          <p:nvPr>
            <p:ph type="title"/>
          </p:nvPr>
        </p:nvSpPr>
        <p:spPr>
          <a:xfrm>
            <a:off x="304800" y="274638"/>
            <a:ext cx="8610600" cy="1143000"/>
          </a:xfrm>
        </p:spPr>
        <p:txBody>
          <a:bodyPr/>
          <a:lstStyle/>
          <a:p>
            <a:r>
              <a:rPr lang="en-US" sz="4000" b="1" dirty="0"/>
              <a:t>Savings, Interest Rates, and the Market for Loanable Funds</a:t>
            </a:r>
            <a:endParaRPr lang="en-AU" sz="4000" b="1" dirty="0"/>
          </a:p>
        </p:txBody>
      </p:sp>
      <p:pic>
        <p:nvPicPr>
          <p:cNvPr id="4" name="Picture Placeholder 1" descr="A view of the sunset over the Brooklyn bridge and the Manhattan city skyline.">
            <a:extLst>
              <a:ext uri="{FF2B5EF4-FFF2-40B4-BE49-F238E27FC236}">
                <a16:creationId xmlns:a16="http://schemas.microsoft.com/office/drawing/2014/main" id="{44A2FB02-494F-4347-B849-DBDB0E781D1E}"/>
              </a:ext>
            </a:extLst>
          </p:cNvPr>
          <p:cNvPicPr>
            <a:picLocks noChangeAspect="1"/>
          </p:cNvPicPr>
          <p:nvPr/>
        </p:nvPicPr>
        <p:blipFill>
          <a:blip r:embed="rId3"/>
          <a:srcRect t="33770" b="33770"/>
          <a:stretch>
            <a:fillRect/>
          </a:stretch>
        </p:blipFill>
        <p:spPr>
          <a:xfrm>
            <a:off x="684547" y="1752600"/>
            <a:ext cx="7774907" cy="1551761"/>
          </a:xfrm>
          <a:prstGeom prst="rect">
            <a:avLst/>
          </a:prstGeom>
        </p:spPr>
      </p:pic>
      <p:sp>
        <p:nvSpPr>
          <p:cNvPr id="5" name="Text Placeholder 4">
            <a:extLst>
              <a:ext uri="{FF2B5EF4-FFF2-40B4-BE49-F238E27FC236}">
                <a16:creationId xmlns:a16="http://schemas.microsoft.com/office/drawing/2014/main" id="{A9E95C7D-57E0-493A-90B7-2409200C612F}"/>
              </a:ext>
            </a:extLst>
          </p:cNvPr>
          <p:cNvSpPr txBox="1">
            <a:spLocks/>
          </p:cNvSpPr>
          <p:nvPr/>
        </p:nvSpPr>
        <p:spPr>
          <a:xfrm>
            <a:off x="76200" y="3505200"/>
            <a:ext cx="2253343" cy="381000"/>
          </a:xfrm>
          <a:prstGeom prst="rect">
            <a:avLst/>
          </a:prstGeom>
        </p:spPr>
        <p:txBody>
          <a:bodyPr vert="horz" lIns="68580" tIns="34290" rIns="68580" bIns="34290" rtlCol="0">
            <a:noAutofit/>
          </a:bodyPr>
          <a:lstStyle>
            <a:lvl1pPr marL="0" indent="0" algn="ctr" defTabSz="685800" rtl="0" eaLnBrk="1" latinLnBrk="0" hangingPunct="1">
              <a:lnSpc>
                <a:spcPct val="90000"/>
              </a:lnSpc>
              <a:spcBef>
                <a:spcPts val="750"/>
              </a:spcBef>
              <a:buFont typeface="Arial"/>
              <a:buNone/>
              <a:defRPr sz="2800" b="1" kern="1200">
                <a:solidFill>
                  <a:srgbClr val="FF0000"/>
                </a:solidFill>
                <a:latin typeface="+mj-lt"/>
                <a:ea typeface="Calibri" charset="0"/>
                <a:cs typeface="Calibri" charset="0"/>
              </a:defRPr>
            </a:lvl1pPr>
            <a:lvl2pPr marL="514350" indent="-171450" algn="l" defTabSz="685800" rtl="0" eaLnBrk="1" latinLnBrk="0" hangingPunct="1">
              <a:lnSpc>
                <a:spcPct val="90000"/>
              </a:lnSpc>
              <a:spcBef>
                <a:spcPts val="375"/>
              </a:spcBef>
              <a:buFont typeface="Arial"/>
              <a:buChar char="•"/>
              <a:defRPr sz="1800" kern="1200">
                <a:solidFill>
                  <a:srgbClr val="58697D"/>
                </a:solidFill>
                <a:latin typeface="+mj-lt"/>
                <a:ea typeface="Calibri" charset="0"/>
                <a:cs typeface="Calibri" charset="0"/>
              </a:defRPr>
            </a:lvl2pPr>
            <a:lvl3pPr marL="857250" indent="-171450" algn="l" defTabSz="685800" rtl="0" eaLnBrk="1" latinLnBrk="0" hangingPunct="1">
              <a:lnSpc>
                <a:spcPct val="90000"/>
              </a:lnSpc>
              <a:spcBef>
                <a:spcPts val="375"/>
              </a:spcBef>
              <a:buFont typeface="Arial"/>
              <a:buChar char="•"/>
              <a:defRPr sz="1500" kern="1200">
                <a:solidFill>
                  <a:srgbClr val="58697D"/>
                </a:solidFill>
                <a:latin typeface="+mj-lt"/>
                <a:ea typeface="Calibri" charset="0"/>
                <a:cs typeface="Calibri" charset="0"/>
              </a:defRPr>
            </a:lvl3pPr>
            <a:lvl4pPr marL="1200150" indent="-171450" algn="l" defTabSz="685800" rtl="0" eaLnBrk="1" latinLnBrk="0" hangingPunct="1">
              <a:lnSpc>
                <a:spcPct val="90000"/>
              </a:lnSpc>
              <a:spcBef>
                <a:spcPts val="375"/>
              </a:spcBef>
              <a:buFont typeface="Arial"/>
              <a:buChar char="•"/>
              <a:defRPr sz="1350" kern="1200">
                <a:solidFill>
                  <a:srgbClr val="58697D"/>
                </a:solidFill>
                <a:latin typeface="+mj-lt"/>
                <a:ea typeface="Calibri" charset="0"/>
                <a:cs typeface="Calibri" charset="0"/>
              </a:defRPr>
            </a:lvl4pPr>
            <a:lvl5pPr marL="1543050" indent="-171450" algn="l" defTabSz="685800" rtl="0" eaLnBrk="1" latinLnBrk="0" hangingPunct="1">
              <a:lnSpc>
                <a:spcPct val="90000"/>
              </a:lnSpc>
              <a:spcBef>
                <a:spcPts val="375"/>
              </a:spcBef>
              <a:buFont typeface="Arial"/>
              <a:buChar char="•"/>
              <a:defRPr sz="1350" kern="1200">
                <a:solidFill>
                  <a:srgbClr val="58697D"/>
                </a:solidFill>
                <a:latin typeface="+mj-lt"/>
                <a:ea typeface="Calibri" charset="0"/>
                <a:cs typeface="Calibri"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a:solidFill>
                  <a:srgbClr val="58697D"/>
                </a:solidFill>
                <a:latin typeface="Cambria" panose="02040503050406030204" pitchFamily="18" charset="0"/>
                <a:ea typeface="Cambria" panose="02040503050406030204" pitchFamily="18" charset="0"/>
              </a:rPr>
              <a:t>Market</a:t>
            </a:r>
          </a:p>
        </p:txBody>
      </p:sp>
      <p:sp>
        <p:nvSpPr>
          <p:cNvPr id="6" name="Text Placeholder 7">
            <a:extLst>
              <a:ext uri="{FF2B5EF4-FFF2-40B4-BE49-F238E27FC236}">
                <a16:creationId xmlns:a16="http://schemas.microsoft.com/office/drawing/2014/main" id="{E0541A49-98CF-4D7C-B8D9-3E0B5566FE3F}"/>
              </a:ext>
            </a:extLst>
          </p:cNvPr>
          <p:cNvSpPr txBox="1">
            <a:spLocks/>
          </p:cNvSpPr>
          <p:nvPr/>
        </p:nvSpPr>
        <p:spPr>
          <a:xfrm>
            <a:off x="95252" y="4038600"/>
            <a:ext cx="2343148" cy="1752600"/>
          </a:xfrm>
          <a:prstGeom prst="rect">
            <a:avLst/>
          </a:prstGeom>
        </p:spPr>
        <p:txBody>
          <a:bodyPr vert="horz" lIns="68580" tIns="34290" rIns="68580" bIns="34290" rtlCol="0">
            <a:noAutofit/>
          </a:bodyPr>
          <a:lstStyle>
            <a:lvl1pPr marL="0" indent="0" algn="l" defTabSz="685800" rtl="0" eaLnBrk="1" latinLnBrk="0" hangingPunct="1">
              <a:lnSpc>
                <a:spcPct val="90000"/>
              </a:lnSpc>
              <a:spcBef>
                <a:spcPts val="750"/>
              </a:spcBef>
              <a:spcAft>
                <a:spcPts val="450"/>
              </a:spcAft>
              <a:buFont typeface="Arial"/>
              <a:buNone/>
              <a:defRPr sz="2800" b="0" kern="1200">
                <a:solidFill>
                  <a:schemeClr val="tx1">
                    <a:lumMod val="75000"/>
                    <a:lumOff val="25000"/>
                  </a:schemeClr>
                </a:solidFill>
                <a:latin typeface="+mj-lt"/>
                <a:ea typeface="Calibri" charset="0"/>
                <a:cs typeface="Calibri" charset="0"/>
              </a:defRPr>
            </a:lvl1pPr>
            <a:lvl2pPr marL="514350" indent="-171450" algn="l" defTabSz="685800" rtl="0" eaLnBrk="1" latinLnBrk="0" hangingPunct="1">
              <a:lnSpc>
                <a:spcPct val="90000"/>
              </a:lnSpc>
              <a:spcBef>
                <a:spcPts val="375"/>
              </a:spcBef>
              <a:buFont typeface="Arial"/>
              <a:buChar char="•"/>
              <a:defRPr sz="1800" kern="1200">
                <a:solidFill>
                  <a:srgbClr val="58697D"/>
                </a:solidFill>
                <a:latin typeface="+mj-lt"/>
                <a:ea typeface="Calibri" charset="0"/>
                <a:cs typeface="Calibri" charset="0"/>
              </a:defRPr>
            </a:lvl2pPr>
            <a:lvl3pPr marL="857250" indent="-171450" algn="l" defTabSz="685800" rtl="0" eaLnBrk="1" latinLnBrk="0" hangingPunct="1">
              <a:lnSpc>
                <a:spcPct val="90000"/>
              </a:lnSpc>
              <a:spcBef>
                <a:spcPts val="375"/>
              </a:spcBef>
              <a:buFont typeface="Arial"/>
              <a:buChar char="•"/>
              <a:defRPr sz="1500" kern="1200">
                <a:solidFill>
                  <a:srgbClr val="58697D"/>
                </a:solidFill>
                <a:latin typeface="+mj-lt"/>
                <a:ea typeface="Calibri" charset="0"/>
                <a:cs typeface="Calibri" charset="0"/>
              </a:defRPr>
            </a:lvl3pPr>
            <a:lvl4pPr marL="1200150" indent="-171450" algn="l" defTabSz="685800" rtl="0" eaLnBrk="1" latinLnBrk="0" hangingPunct="1">
              <a:lnSpc>
                <a:spcPct val="90000"/>
              </a:lnSpc>
              <a:spcBef>
                <a:spcPts val="375"/>
              </a:spcBef>
              <a:buFont typeface="Arial"/>
              <a:buChar char="•"/>
              <a:defRPr sz="1350" kern="1200">
                <a:solidFill>
                  <a:srgbClr val="58697D"/>
                </a:solidFill>
                <a:latin typeface="+mj-lt"/>
                <a:ea typeface="Calibri" charset="0"/>
                <a:cs typeface="Calibri" charset="0"/>
              </a:defRPr>
            </a:lvl4pPr>
            <a:lvl5pPr marL="1543050" indent="-171450" algn="l" defTabSz="685800" rtl="0" eaLnBrk="1" latinLnBrk="0" hangingPunct="1">
              <a:lnSpc>
                <a:spcPct val="90000"/>
              </a:lnSpc>
              <a:spcBef>
                <a:spcPts val="375"/>
              </a:spcBef>
              <a:buFont typeface="Arial"/>
              <a:buChar char="•"/>
              <a:defRPr sz="1350" kern="1200">
                <a:solidFill>
                  <a:srgbClr val="58697D"/>
                </a:solidFill>
                <a:latin typeface="+mj-lt"/>
                <a:ea typeface="Calibri" charset="0"/>
                <a:cs typeface="Calibri"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indent="-171450">
              <a:spcBef>
                <a:spcPts val="0"/>
              </a:spcBef>
              <a:buFont typeface="Arial" panose="020B0604020202020204" pitchFamily="34" charset="0"/>
              <a:buChar char="•"/>
            </a:pPr>
            <a:r>
              <a:rPr lang="en-US"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Interest Rates</a:t>
            </a:r>
          </a:p>
          <a:p>
            <a:pPr marL="171450" indent="-171450">
              <a:spcBef>
                <a:spcPts val="0"/>
              </a:spcBef>
              <a:buFont typeface="Arial" panose="020B0604020202020204" pitchFamily="34" charset="0"/>
              <a:buChar char="•"/>
            </a:pPr>
            <a:r>
              <a:rPr lang="en-US"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Equilibrium</a:t>
            </a:r>
          </a:p>
        </p:txBody>
      </p:sp>
      <p:sp>
        <p:nvSpPr>
          <p:cNvPr id="8" name="Text Placeholder 5">
            <a:extLst>
              <a:ext uri="{FF2B5EF4-FFF2-40B4-BE49-F238E27FC236}">
                <a16:creationId xmlns:a16="http://schemas.microsoft.com/office/drawing/2014/main" id="{118F4AD0-BF6C-478F-B223-F96301080140}"/>
              </a:ext>
            </a:extLst>
          </p:cNvPr>
          <p:cNvSpPr txBox="1">
            <a:spLocks/>
          </p:cNvSpPr>
          <p:nvPr/>
        </p:nvSpPr>
        <p:spPr>
          <a:xfrm>
            <a:off x="5656962" y="4038600"/>
            <a:ext cx="3295652" cy="2666998"/>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spcBef>
                <a:spcPts val="0"/>
              </a:spcBef>
              <a:buFont typeface="Arial" panose="020B0604020202020204" pitchFamily="34" charset="0"/>
              <a:buChar char="•"/>
            </a:pPr>
            <a:r>
              <a:rPr lang="en-US" sz="2800" dirty="0">
                <a:latin typeface="Times New Roman" panose="02020603050405020304" pitchFamily="18" charset="0"/>
                <a:ea typeface="Cambria" panose="02040503050406030204" pitchFamily="18" charset="0"/>
                <a:cs typeface="Times New Roman" panose="02020603050405020304" pitchFamily="18" charset="0"/>
              </a:rPr>
              <a:t>Productivity of capital</a:t>
            </a:r>
          </a:p>
          <a:p>
            <a:pPr marL="171450" indent="-171450">
              <a:spcBef>
                <a:spcPts val="0"/>
              </a:spcBef>
              <a:buFont typeface="Arial" panose="020B0604020202020204" pitchFamily="34" charset="0"/>
              <a:buChar char="•"/>
            </a:pPr>
            <a:r>
              <a:rPr lang="en-US" sz="2800" dirty="0">
                <a:latin typeface="Times New Roman" panose="02020603050405020304" pitchFamily="18" charset="0"/>
                <a:ea typeface="Cambria" panose="02040503050406030204" pitchFamily="18" charset="0"/>
                <a:cs typeface="Times New Roman" panose="02020603050405020304" pitchFamily="18" charset="0"/>
              </a:rPr>
              <a:t>Investor confidence</a:t>
            </a:r>
          </a:p>
          <a:p>
            <a:pPr marL="171450" indent="-171450">
              <a:spcBef>
                <a:spcPts val="0"/>
              </a:spcBef>
              <a:buFont typeface="Arial" panose="020B0604020202020204" pitchFamily="34" charset="0"/>
              <a:buChar char="•"/>
            </a:pPr>
            <a:r>
              <a:rPr lang="en-US" sz="2800" dirty="0">
                <a:latin typeface="Times New Roman" panose="02020603050405020304" pitchFamily="18" charset="0"/>
                <a:ea typeface="Cambria" panose="02040503050406030204" pitchFamily="18" charset="0"/>
                <a:cs typeface="Times New Roman" panose="02020603050405020304" pitchFamily="18" charset="0"/>
              </a:rPr>
              <a:t>Government borrowing</a:t>
            </a:r>
          </a:p>
        </p:txBody>
      </p:sp>
      <p:sp>
        <p:nvSpPr>
          <p:cNvPr id="10" name="Text Placeholder 7">
            <a:extLst>
              <a:ext uri="{FF2B5EF4-FFF2-40B4-BE49-F238E27FC236}">
                <a16:creationId xmlns:a16="http://schemas.microsoft.com/office/drawing/2014/main" id="{D4084573-45FD-4FF7-84E3-772C3F4A6CF0}"/>
              </a:ext>
            </a:extLst>
          </p:cNvPr>
          <p:cNvSpPr txBox="1">
            <a:spLocks/>
          </p:cNvSpPr>
          <p:nvPr/>
        </p:nvSpPr>
        <p:spPr>
          <a:xfrm>
            <a:off x="2590800" y="4038600"/>
            <a:ext cx="3075897" cy="2717637"/>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spcBef>
                <a:spcPts val="0"/>
              </a:spcBef>
              <a:buFont typeface="Arial" panose="020B0604020202020204" pitchFamily="34" charset="0"/>
              <a:buChar char="•"/>
            </a:pPr>
            <a:r>
              <a:rPr lang="en-US" sz="2800" dirty="0">
                <a:latin typeface="Times New Roman" panose="02020603050405020304" pitchFamily="18" charset="0"/>
                <a:ea typeface="Cambria" panose="02040503050406030204" pitchFamily="18" charset="0"/>
                <a:cs typeface="Times New Roman" panose="02020603050405020304" pitchFamily="18" charset="0"/>
              </a:rPr>
              <a:t>Income and wealth</a:t>
            </a:r>
          </a:p>
          <a:p>
            <a:pPr marL="171450" indent="-171450">
              <a:spcBef>
                <a:spcPts val="0"/>
              </a:spcBef>
              <a:buFont typeface="Arial" panose="020B0604020202020204" pitchFamily="34" charset="0"/>
              <a:buChar char="•"/>
            </a:pPr>
            <a:r>
              <a:rPr lang="en-US" sz="2800" dirty="0">
                <a:latin typeface="Times New Roman" panose="02020603050405020304" pitchFamily="18" charset="0"/>
                <a:ea typeface="Cambria" panose="02040503050406030204" pitchFamily="18" charset="0"/>
                <a:cs typeface="Times New Roman" panose="02020603050405020304" pitchFamily="18" charset="0"/>
              </a:rPr>
              <a:t>Time preferences</a:t>
            </a:r>
          </a:p>
          <a:p>
            <a:pPr marL="171450" indent="-171450">
              <a:spcBef>
                <a:spcPts val="0"/>
              </a:spcBef>
              <a:buFont typeface="Arial" panose="020B0604020202020204" pitchFamily="34" charset="0"/>
              <a:buChar char="•"/>
            </a:pPr>
            <a:r>
              <a:rPr lang="en-US" sz="2800" dirty="0">
                <a:latin typeface="Times New Roman" panose="02020603050405020304" pitchFamily="18" charset="0"/>
                <a:ea typeface="Cambria" panose="02040503050406030204" pitchFamily="18" charset="0"/>
                <a:cs typeface="Times New Roman" panose="02020603050405020304" pitchFamily="18" charset="0"/>
              </a:rPr>
              <a:t>Consumption smoothing</a:t>
            </a:r>
          </a:p>
        </p:txBody>
      </p:sp>
      <p:sp>
        <p:nvSpPr>
          <p:cNvPr id="11" name="Text Placeholder 4">
            <a:extLst>
              <a:ext uri="{FF2B5EF4-FFF2-40B4-BE49-F238E27FC236}">
                <a16:creationId xmlns:a16="http://schemas.microsoft.com/office/drawing/2014/main" id="{212444B3-D9B1-4ADF-8348-37C2DF6D7FBB}"/>
              </a:ext>
            </a:extLst>
          </p:cNvPr>
          <p:cNvSpPr txBox="1">
            <a:spLocks/>
          </p:cNvSpPr>
          <p:nvPr/>
        </p:nvSpPr>
        <p:spPr>
          <a:xfrm>
            <a:off x="2775857" y="3513882"/>
            <a:ext cx="2253343" cy="524718"/>
          </a:xfrm>
          <a:prstGeom prst="rect">
            <a:avLst/>
          </a:prstGeom>
        </p:spPr>
        <p:txBody>
          <a:bodyPr vert="horz" lIns="68580" tIns="34290" rIns="68580" bIns="34290" rtlCol="0">
            <a:noAutofit/>
          </a:bodyPr>
          <a:lstStyle>
            <a:lvl1pPr marL="0" indent="0" algn="ctr" defTabSz="685800" rtl="0" eaLnBrk="1" latinLnBrk="0" hangingPunct="1">
              <a:lnSpc>
                <a:spcPct val="90000"/>
              </a:lnSpc>
              <a:spcBef>
                <a:spcPts val="750"/>
              </a:spcBef>
              <a:buFont typeface="Arial"/>
              <a:buNone/>
              <a:defRPr sz="2800" b="1" kern="1200">
                <a:solidFill>
                  <a:srgbClr val="FF0000"/>
                </a:solidFill>
                <a:latin typeface="+mj-lt"/>
                <a:ea typeface="Calibri" charset="0"/>
                <a:cs typeface="Calibri" charset="0"/>
              </a:defRPr>
            </a:lvl1pPr>
            <a:lvl2pPr marL="514350" indent="-171450" algn="l" defTabSz="685800" rtl="0" eaLnBrk="1" latinLnBrk="0" hangingPunct="1">
              <a:lnSpc>
                <a:spcPct val="90000"/>
              </a:lnSpc>
              <a:spcBef>
                <a:spcPts val="375"/>
              </a:spcBef>
              <a:buFont typeface="Arial"/>
              <a:buChar char="•"/>
              <a:defRPr sz="1800" kern="1200">
                <a:solidFill>
                  <a:srgbClr val="58697D"/>
                </a:solidFill>
                <a:latin typeface="+mj-lt"/>
                <a:ea typeface="Calibri" charset="0"/>
                <a:cs typeface="Calibri" charset="0"/>
              </a:defRPr>
            </a:lvl2pPr>
            <a:lvl3pPr marL="857250" indent="-171450" algn="l" defTabSz="685800" rtl="0" eaLnBrk="1" latinLnBrk="0" hangingPunct="1">
              <a:lnSpc>
                <a:spcPct val="90000"/>
              </a:lnSpc>
              <a:spcBef>
                <a:spcPts val="375"/>
              </a:spcBef>
              <a:buFont typeface="Arial"/>
              <a:buChar char="•"/>
              <a:defRPr sz="1500" kern="1200">
                <a:solidFill>
                  <a:srgbClr val="58697D"/>
                </a:solidFill>
                <a:latin typeface="+mj-lt"/>
                <a:ea typeface="Calibri" charset="0"/>
                <a:cs typeface="Calibri" charset="0"/>
              </a:defRPr>
            </a:lvl3pPr>
            <a:lvl4pPr marL="1200150" indent="-171450" algn="l" defTabSz="685800" rtl="0" eaLnBrk="1" latinLnBrk="0" hangingPunct="1">
              <a:lnSpc>
                <a:spcPct val="90000"/>
              </a:lnSpc>
              <a:spcBef>
                <a:spcPts val="375"/>
              </a:spcBef>
              <a:buFont typeface="Arial"/>
              <a:buChar char="•"/>
              <a:defRPr sz="1350" kern="1200">
                <a:solidFill>
                  <a:srgbClr val="58697D"/>
                </a:solidFill>
                <a:latin typeface="+mj-lt"/>
                <a:ea typeface="Calibri" charset="0"/>
                <a:cs typeface="Calibri" charset="0"/>
              </a:defRPr>
            </a:lvl4pPr>
            <a:lvl5pPr marL="1543050" indent="-171450" algn="l" defTabSz="685800" rtl="0" eaLnBrk="1" latinLnBrk="0" hangingPunct="1">
              <a:lnSpc>
                <a:spcPct val="90000"/>
              </a:lnSpc>
              <a:spcBef>
                <a:spcPts val="375"/>
              </a:spcBef>
              <a:buFont typeface="Arial"/>
              <a:buChar char="•"/>
              <a:defRPr sz="1350" kern="1200">
                <a:solidFill>
                  <a:srgbClr val="58697D"/>
                </a:solidFill>
                <a:latin typeface="+mj-lt"/>
                <a:ea typeface="Calibri" charset="0"/>
                <a:cs typeface="Calibri"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a:solidFill>
                  <a:srgbClr val="58697D"/>
                </a:solidFill>
                <a:latin typeface="Cambria" panose="02040503050406030204" pitchFamily="18" charset="0"/>
                <a:ea typeface="Cambria" panose="02040503050406030204" pitchFamily="18" charset="0"/>
              </a:rPr>
              <a:t>Supply</a:t>
            </a:r>
          </a:p>
        </p:txBody>
      </p:sp>
      <p:sp>
        <p:nvSpPr>
          <p:cNvPr id="12" name="Text Placeholder 4">
            <a:extLst>
              <a:ext uri="{FF2B5EF4-FFF2-40B4-BE49-F238E27FC236}">
                <a16:creationId xmlns:a16="http://schemas.microsoft.com/office/drawing/2014/main" id="{66B37BF6-E5CB-499C-BAA9-BCA93CF34FAD}"/>
              </a:ext>
            </a:extLst>
          </p:cNvPr>
          <p:cNvSpPr txBox="1">
            <a:spLocks/>
          </p:cNvSpPr>
          <p:nvPr/>
        </p:nvSpPr>
        <p:spPr>
          <a:xfrm>
            <a:off x="6172200" y="3505200"/>
            <a:ext cx="2253343" cy="381000"/>
          </a:xfrm>
          <a:prstGeom prst="rect">
            <a:avLst/>
          </a:prstGeom>
        </p:spPr>
        <p:txBody>
          <a:bodyPr vert="horz" lIns="68580" tIns="34290" rIns="68580" bIns="34290" rtlCol="0">
            <a:noAutofit/>
          </a:bodyPr>
          <a:lstStyle>
            <a:lvl1pPr marL="0" indent="0" algn="ctr" defTabSz="685800" rtl="0" eaLnBrk="1" latinLnBrk="0" hangingPunct="1">
              <a:lnSpc>
                <a:spcPct val="90000"/>
              </a:lnSpc>
              <a:spcBef>
                <a:spcPts val="750"/>
              </a:spcBef>
              <a:buFont typeface="Arial"/>
              <a:buNone/>
              <a:defRPr sz="2800" b="1" kern="1200">
                <a:solidFill>
                  <a:srgbClr val="FF0000"/>
                </a:solidFill>
                <a:latin typeface="+mj-lt"/>
                <a:ea typeface="Calibri" charset="0"/>
                <a:cs typeface="Calibri" charset="0"/>
              </a:defRPr>
            </a:lvl1pPr>
            <a:lvl2pPr marL="514350" indent="-171450" algn="l" defTabSz="685800" rtl="0" eaLnBrk="1" latinLnBrk="0" hangingPunct="1">
              <a:lnSpc>
                <a:spcPct val="90000"/>
              </a:lnSpc>
              <a:spcBef>
                <a:spcPts val="375"/>
              </a:spcBef>
              <a:buFont typeface="Arial"/>
              <a:buChar char="•"/>
              <a:defRPr sz="1800" kern="1200">
                <a:solidFill>
                  <a:srgbClr val="58697D"/>
                </a:solidFill>
                <a:latin typeface="+mj-lt"/>
                <a:ea typeface="Calibri" charset="0"/>
                <a:cs typeface="Calibri" charset="0"/>
              </a:defRPr>
            </a:lvl2pPr>
            <a:lvl3pPr marL="857250" indent="-171450" algn="l" defTabSz="685800" rtl="0" eaLnBrk="1" latinLnBrk="0" hangingPunct="1">
              <a:lnSpc>
                <a:spcPct val="90000"/>
              </a:lnSpc>
              <a:spcBef>
                <a:spcPts val="375"/>
              </a:spcBef>
              <a:buFont typeface="Arial"/>
              <a:buChar char="•"/>
              <a:defRPr sz="1500" kern="1200">
                <a:solidFill>
                  <a:srgbClr val="58697D"/>
                </a:solidFill>
                <a:latin typeface="+mj-lt"/>
                <a:ea typeface="Calibri" charset="0"/>
                <a:cs typeface="Calibri" charset="0"/>
              </a:defRPr>
            </a:lvl3pPr>
            <a:lvl4pPr marL="1200150" indent="-171450" algn="l" defTabSz="685800" rtl="0" eaLnBrk="1" latinLnBrk="0" hangingPunct="1">
              <a:lnSpc>
                <a:spcPct val="90000"/>
              </a:lnSpc>
              <a:spcBef>
                <a:spcPts val="375"/>
              </a:spcBef>
              <a:buFont typeface="Arial"/>
              <a:buChar char="•"/>
              <a:defRPr sz="1350" kern="1200">
                <a:solidFill>
                  <a:srgbClr val="58697D"/>
                </a:solidFill>
                <a:latin typeface="+mj-lt"/>
                <a:ea typeface="Calibri" charset="0"/>
                <a:cs typeface="Calibri" charset="0"/>
              </a:defRPr>
            </a:lvl4pPr>
            <a:lvl5pPr marL="1543050" indent="-171450" algn="l" defTabSz="685800" rtl="0" eaLnBrk="1" latinLnBrk="0" hangingPunct="1">
              <a:lnSpc>
                <a:spcPct val="90000"/>
              </a:lnSpc>
              <a:spcBef>
                <a:spcPts val="375"/>
              </a:spcBef>
              <a:buFont typeface="Arial"/>
              <a:buChar char="•"/>
              <a:defRPr sz="1350" kern="1200">
                <a:solidFill>
                  <a:srgbClr val="58697D"/>
                </a:solidFill>
                <a:latin typeface="+mj-lt"/>
                <a:ea typeface="Calibri" charset="0"/>
                <a:cs typeface="Calibri"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a:solidFill>
                  <a:srgbClr val="58697D"/>
                </a:solidFill>
                <a:latin typeface="Cambria" panose="02040503050406030204" pitchFamily="18" charset="0"/>
                <a:ea typeface="Cambria" panose="02040503050406030204" pitchFamily="18" charset="0"/>
              </a:rPr>
              <a:t>Demand</a:t>
            </a:r>
          </a:p>
        </p:txBody>
      </p:sp>
      <p:sp>
        <p:nvSpPr>
          <p:cNvPr id="3" name="Slide Number Placeholder 2">
            <a:extLst>
              <a:ext uri="{FF2B5EF4-FFF2-40B4-BE49-F238E27FC236}">
                <a16:creationId xmlns:a16="http://schemas.microsoft.com/office/drawing/2014/main" id="{06164556-6A39-4995-9492-B8A0FCF812C4}"/>
              </a:ext>
            </a:extLst>
          </p:cNvPr>
          <p:cNvSpPr>
            <a:spLocks noGrp="1"/>
          </p:cNvSpPr>
          <p:nvPr>
            <p:ph type="sldNum" sz="quarter" idx="12"/>
          </p:nvPr>
        </p:nvSpPr>
        <p:spPr/>
        <p:txBody>
          <a:bodyPr/>
          <a:lstStyle/>
          <a:p>
            <a:pPr>
              <a:defRPr/>
            </a:pPr>
            <a:fld id="{34D6A8A7-5109-4035-A6F9-3284B529B11C}" type="slidenum">
              <a:rPr lang="en-US" smtClean="0"/>
              <a:pPr>
                <a:defRPr/>
              </a:pPr>
              <a:t>3</a:t>
            </a:fld>
            <a:endParaRPr lang="en-US"/>
          </a:p>
        </p:txBody>
      </p:sp>
    </p:spTree>
    <p:extLst>
      <p:ext uri="{BB962C8B-B14F-4D97-AF65-F5344CB8AC3E}">
        <p14:creationId xmlns:p14="http://schemas.microsoft.com/office/powerpoint/2010/main" val="315933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09fig12-02c.jpg"/>
          <p:cNvPicPr>
            <a:picLocks noChangeAspect="1"/>
          </p:cNvPicPr>
          <p:nvPr/>
        </p:nvPicPr>
        <p:blipFill>
          <a:blip r:embed="rId3">
            <a:clrChange>
              <a:clrFrom>
                <a:srgbClr val="FFFFFF"/>
              </a:clrFrom>
              <a:clrTo>
                <a:srgbClr val="FFFFFF">
                  <a:alpha val="0"/>
                </a:srgbClr>
              </a:clrTo>
            </a:clrChange>
          </a:blip>
          <a:stretch>
            <a:fillRect/>
          </a:stretch>
        </p:blipFill>
        <p:spPr>
          <a:xfrm>
            <a:off x="1589210" y="2500505"/>
            <a:ext cx="2090928" cy="3493008"/>
          </a:xfrm>
          <a:prstGeom prst="rect">
            <a:avLst/>
          </a:prstGeom>
        </p:spPr>
      </p:pic>
      <p:pic>
        <p:nvPicPr>
          <p:cNvPr id="6" name="Picture 5" descr="ch09fig12-01c.jpg"/>
          <p:cNvPicPr>
            <a:picLocks noChangeAspect="1"/>
          </p:cNvPicPr>
          <p:nvPr/>
        </p:nvPicPr>
        <p:blipFill>
          <a:blip r:embed="rId4">
            <a:clrChange>
              <a:clrFrom>
                <a:srgbClr val="FFFFFF"/>
              </a:clrFrom>
              <a:clrTo>
                <a:srgbClr val="FFFFFF">
                  <a:alpha val="0"/>
                </a:srgbClr>
              </a:clrTo>
            </a:clrChange>
          </a:blip>
          <a:stretch>
            <a:fillRect/>
          </a:stretch>
        </p:blipFill>
        <p:spPr>
          <a:xfrm>
            <a:off x="1591168" y="3038350"/>
            <a:ext cx="2761488" cy="2962656"/>
          </a:xfrm>
          <a:prstGeom prst="rect">
            <a:avLst/>
          </a:prstGeom>
        </p:spPr>
      </p:pic>
      <p:pic>
        <p:nvPicPr>
          <p:cNvPr id="3" name="Picture 2" descr="ch09fig12-00.jpg"/>
          <p:cNvPicPr>
            <a:picLocks noChangeAspect="1"/>
          </p:cNvPicPr>
          <p:nvPr/>
        </p:nvPicPr>
        <p:blipFill>
          <a:blip r:embed="rId5">
            <a:clrChange>
              <a:clrFrom>
                <a:srgbClr val="FFFFFF"/>
              </a:clrFrom>
              <a:clrTo>
                <a:srgbClr val="FFFFFF">
                  <a:alpha val="0"/>
                </a:srgbClr>
              </a:clrTo>
            </a:clrChange>
          </a:blip>
          <a:stretch>
            <a:fillRect/>
          </a:stretch>
        </p:blipFill>
        <p:spPr>
          <a:xfrm>
            <a:off x="838200" y="441960"/>
            <a:ext cx="7467600" cy="5974080"/>
          </a:xfrm>
          <a:prstGeom prst="rect">
            <a:avLst/>
          </a:prstGeom>
        </p:spPr>
      </p:pic>
      <p:pic>
        <p:nvPicPr>
          <p:cNvPr id="4" name="Picture 3" descr="ch09fig12-01a.jpg"/>
          <p:cNvPicPr>
            <a:picLocks noChangeAspect="1"/>
          </p:cNvPicPr>
          <p:nvPr/>
        </p:nvPicPr>
        <p:blipFill>
          <a:blip r:embed="rId6">
            <a:clrChange>
              <a:clrFrom>
                <a:srgbClr val="FFFFFF"/>
              </a:clrFrom>
              <a:clrTo>
                <a:srgbClr val="FFFFFF">
                  <a:alpha val="0"/>
                </a:srgbClr>
              </a:clrTo>
            </a:clrChange>
          </a:blip>
          <a:stretch>
            <a:fillRect/>
          </a:stretch>
        </p:blipFill>
        <p:spPr>
          <a:xfrm>
            <a:off x="2625727" y="1644206"/>
            <a:ext cx="3749040" cy="3182112"/>
          </a:xfrm>
          <a:prstGeom prst="rect">
            <a:avLst/>
          </a:prstGeom>
        </p:spPr>
      </p:pic>
      <p:pic>
        <p:nvPicPr>
          <p:cNvPr id="5" name="Picture 4" descr="ch09fig12-01b.jpg"/>
          <p:cNvPicPr>
            <a:picLocks noChangeAspect="1"/>
          </p:cNvPicPr>
          <p:nvPr/>
        </p:nvPicPr>
        <p:blipFill>
          <a:blip r:embed="rId7">
            <a:clrChange>
              <a:clrFrom>
                <a:srgbClr val="FFFFFF"/>
              </a:clrFrom>
              <a:clrTo>
                <a:srgbClr val="FFFFFF">
                  <a:alpha val="0"/>
                </a:srgbClr>
              </a:clrTo>
            </a:clrChange>
          </a:blip>
          <a:stretch>
            <a:fillRect/>
          </a:stretch>
        </p:blipFill>
        <p:spPr>
          <a:xfrm>
            <a:off x="2613725" y="1486915"/>
            <a:ext cx="3816096" cy="3310128"/>
          </a:xfrm>
          <a:prstGeom prst="rect">
            <a:avLst/>
          </a:prstGeom>
        </p:spPr>
      </p:pic>
      <p:pic>
        <p:nvPicPr>
          <p:cNvPr id="10" name="Picture 9" descr="ch09fig12-03a1.jpg"/>
          <p:cNvPicPr>
            <a:picLocks noChangeAspect="1"/>
          </p:cNvPicPr>
          <p:nvPr/>
        </p:nvPicPr>
        <p:blipFill>
          <a:blip r:embed="rId8"/>
          <a:stretch>
            <a:fillRect/>
          </a:stretch>
        </p:blipFill>
        <p:spPr>
          <a:xfrm>
            <a:off x="1336707" y="2574733"/>
            <a:ext cx="170688" cy="603504"/>
          </a:xfrm>
          <a:prstGeom prst="rect">
            <a:avLst/>
          </a:prstGeom>
        </p:spPr>
      </p:pic>
      <p:pic>
        <p:nvPicPr>
          <p:cNvPr id="11" name="Picture 10" descr="ch09fig12-03a2.jpg"/>
          <p:cNvPicPr>
            <a:picLocks noChangeAspect="1"/>
          </p:cNvPicPr>
          <p:nvPr/>
        </p:nvPicPr>
        <p:blipFill>
          <a:blip r:embed="rId9"/>
          <a:stretch>
            <a:fillRect/>
          </a:stretch>
        </p:blipFill>
        <p:spPr>
          <a:xfrm>
            <a:off x="3618566" y="6048826"/>
            <a:ext cx="658368" cy="170688"/>
          </a:xfrm>
          <a:prstGeom prst="rect">
            <a:avLst/>
          </a:prstGeom>
        </p:spPr>
      </p:pic>
      <p:sp>
        <p:nvSpPr>
          <p:cNvPr id="2" name="Slide Number Placeholder 1">
            <a:extLst>
              <a:ext uri="{FF2B5EF4-FFF2-40B4-BE49-F238E27FC236}">
                <a16:creationId xmlns:a16="http://schemas.microsoft.com/office/drawing/2014/main" id="{ACAFC1B7-8B0A-4D47-9230-24E8DCBC965D}"/>
              </a:ext>
            </a:extLst>
          </p:cNvPr>
          <p:cNvSpPr>
            <a:spLocks noGrp="1"/>
          </p:cNvSpPr>
          <p:nvPr>
            <p:ph type="sldNum" sz="quarter" idx="12"/>
          </p:nvPr>
        </p:nvSpPr>
        <p:spPr/>
        <p:txBody>
          <a:bodyPr/>
          <a:lstStyle/>
          <a:p>
            <a:pPr>
              <a:defRPr/>
            </a:pPr>
            <a:fld id="{7AEF4B71-A9BB-4321-A0B3-2CDC81B55AE1}" type="slidenum">
              <a:rPr lang="en-US" smtClean="0"/>
              <a:pPr>
                <a:defRPr/>
              </a:pPr>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2"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righ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A78B-BB8A-4946-BD3A-DADA2BA3EE86}"/>
              </a:ext>
            </a:extLst>
          </p:cNvPr>
          <p:cNvSpPr>
            <a:spLocks noGrp="1"/>
          </p:cNvSpPr>
          <p:nvPr>
            <p:ph type="title"/>
          </p:nvPr>
        </p:nvSpPr>
        <p:spPr>
          <a:xfrm>
            <a:off x="457200" y="274638"/>
            <a:ext cx="8229600" cy="975931"/>
          </a:xfrm>
        </p:spPr>
        <p:txBody>
          <a:bodyPr/>
          <a:lstStyle/>
          <a:p>
            <a:r>
              <a:rPr lang="en-US" sz="4000" b="1" dirty="0"/>
              <a:t>Loanable Funds Market</a:t>
            </a:r>
          </a:p>
        </p:txBody>
      </p:sp>
      <p:sp>
        <p:nvSpPr>
          <p:cNvPr id="3" name="Content Placeholder 2">
            <a:extLst>
              <a:ext uri="{FF2B5EF4-FFF2-40B4-BE49-F238E27FC236}">
                <a16:creationId xmlns:a16="http://schemas.microsoft.com/office/drawing/2014/main" id="{8A56E2DC-0783-493A-B500-5F79E31E4302}"/>
              </a:ext>
            </a:extLst>
          </p:cNvPr>
          <p:cNvSpPr>
            <a:spLocks noGrp="1"/>
          </p:cNvSpPr>
          <p:nvPr>
            <p:ph idx="1"/>
          </p:nvPr>
        </p:nvSpPr>
        <p:spPr>
          <a:xfrm>
            <a:off x="628650" y="1524000"/>
            <a:ext cx="7829550" cy="4952999"/>
          </a:xfrm>
        </p:spPr>
        <p:txBody>
          <a:bodyPr/>
          <a:lstStyle/>
          <a:p>
            <a:r>
              <a:rPr lang="en-US" dirty="0">
                <a:latin typeface="Times New Roman" panose="02020603050405020304" pitchFamily="18" charset="0"/>
                <a:cs typeface="Times New Roman" panose="02020603050405020304" pitchFamily="18" charset="0"/>
              </a:rPr>
              <a:t>The market where savers supply funds for loans to borrowers.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Includes such places as: </a:t>
            </a:r>
          </a:p>
        </p:txBody>
      </p:sp>
      <p:pic>
        <p:nvPicPr>
          <p:cNvPr id="4" name="Picture 3" descr="A flowchart titled The Role of the Loanable Funds Market. Flow begins with Savers such as households or foreign entities, who send their savings to the Loanable Funds Market members such as banks, bonds, and stocks, which then send loans to Borrowers such as firms and governments.">
            <a:extLst>
              <a:ext uri="{FF2B5EF4-FFF2-40B4-BE49-F238E27FC236}">
                <a16:creationId xmlns:a16="http://schemas.microsoft.com/office/drawing/2014/main" id="{95405C9F-80C4-4299-9C53-5E881C982689}"/>
              </a:ext>
            </a:extLst>
          </p:cNvPr>
          <p:cNvPicPr>
            <a:picLocks noChangeAspect="1"/>
          </p:cNvPicPr>
          <p:nvPr/>
        </p:nvPicPr>
        <p:blipFill>
          <a:blip r:embed="rId3"/>
          <a:stretch>
            <a:fillRect/>
          </a:stretch>
        </p:blipFill>
        <p:spPr>
          <a:xfrm>
            <a:off x="914400" y="2667000"/>
            <a:ext cx="7221887" cy="975931"/>
          </a:xfrm>
          <a:prstGeom prst="rect">
            <a:avLst/>
          </a:prstGeom>
        </p:spPr>
      </p:pic>
      <p:pic>
        <p:nvPicPr>
          <p:cNvPr id="1026" name="Picture 2" descr="The Stock Market's Record High: Why Now? - The New York Times">
            <a:extLst>
              <a:ext uri="{FF2B5EF4-FFF2-40B4-BE49-F238E27FC236}">
                <a16:creationId xmlns:a16="http://schemas.microsoft.com/office/drawing/2014/main" id="{A4BA55FB-B1D5-4EA4-A984-3BC2F6888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23" y="4648200"/>
            <a:ext cx="1993273" cy="1326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rgest investment banks have worst beginning to year since 2006">
            <a:extLst>
              <a:ext uri="{FF2B5EF4-FFF2-40B4-BE49-F238E27FC236}">
                <a16:creationId xmlns:a16="http://schemas.microsoft.com/office/drawing/2014/main" id="{8112FCA9-44C4-4F88-9C7C-7C158013E0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0" y="4648200"/>
            <a:ext cx="2190750" cy="13387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p Vanguard Funds for Retirement Diversification">
            <a:extLst>
              <a:ext uri="{FF2B5EF4-FFF2-40B4-BE49-F238E27FC236}">
                <a16:creationId xmlns:a16="http://schemas.microsoft.com/office/drawing/2014/main" id="{AE470D91-6228-4AD6-9EE8-B8E91B194B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4731488"/>
            <a:ext cx="2170475" cy="15169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p 5 US Banks -The Largest Commercial US Banks | Banking in the United  States - YouTube">
            <a:extLst>
              <a:ext uri="{FF2B5EF4-FFF2-40B4-BE49-F238E27FC236}">
                <a16:creationId xmlns:a16="http://schemas.microsoft.com/office/drawing/2014/main" id="{3E226F59-FC7C-4411-8723-A6121B337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4724400"/>
            <a:ext cx="2316909" cy="12974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91CEF8B-021F-4450-92B7-EA81AC759382}"/>
              </a:ext>
            </a:extLst>
          </p:cNvPr>
          <p:cNvSpPr>
            <a:spLocks noGrp="1"/>
          </p:cNvSpPr>
          <p:nvPr>
            <p:ph type="sldNum" sz="quarter" idx="12"/>
          </p:nvPr>
        </p:nvSpPr>
        <p:spPr/>
        <p:txBody>
          <a:bodyPr/>
          <a:lstStyle/>
          <a:p>
            <a:pPr>
              <a:defRPr/>
            </a:pPr>
            <a:fld id="{34D6A8A7-5109-4035-A6F9-3284B529B11C}" type="slidenum">
              <a:rPr lang="en-US" smtClean="0"/>
              <a:pPr>
                <a:defRPr/>
              </a:pPr>
              <a:t>4</a:t>
            </a:fld>
            <a:endParaRPr lang="en-US"/>
          </a:p>
        </p:txBody>
      </p:sp>
    </p:spTree>
    <p:extLst>
      <p:ext uri="{BB962C8B-B14F-4D97-AF65-F5344CB8AC3E}">
        <p14:creationId xmlns:p14="http://schemas.microsoft.com/office/powerpoint/2010/main" val="12854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BC09A-A16D-4F2D-91FB-071D4C6F8B50}"/>
              </a:ext>
            </a:extLst>
          </p:cNvPr>
          <p:cNvSpPr>
            <a:spLocks noGrp="1"/>
          </p:cNvSpPr>
          <p:nvPr>
            <p:ph type="title"/>
          </p:nvPr>
        </p:nvSpPr>
        <p:spPr>
          <a:xfrm>
            <a:off x="457200" y="274638"/>
            <a:ext cx="8229600" cy="944562"/>
          </a:xfrm>
        </p:spPr>
        <p:txBody>
          <a:bodyPr/>
          <a:lstStyle/>
          <a:p>
            <a:r>
              <a:rPr lang="en-US" sz="4000" b="1" dirty="0"/>
              <a:t>Why do firms need to borrow?</a:t>
            </a:r>
          </a:p>
        </p:txBody>
      </p:sp>
      <p:sp>
        <p:nvSpPr>
          <p:cNvPr id="3" name="Content Placeholder 2">
            <a:extLst>
              <a:ext uri="{FF2B5EF4-FFF2-40B4-BE49-F238E27FC236}">
                <a16:creationId xmlns:a16="http://schemas.microsoft.com/office/drawing/2014/main" id="{D631D440-16A2-429D-951C-C82C64BD80EE}"/>
              </a:ext>
            </a:extLst>
          </p:cNvPr>
          <p:cNvSpPr>
            <a:spLocks noGrp="1"/>
          </p:cNvSpPr>
          <p:nvPr>
            <p:ph idx="1"/>
          </p:nvPr>
        </p:nvSpPr>
        <p:spPr>
          <a:xfrm>
            <a:off x="628650" y="1524000"/>
            <a:ext cx="7829550" cy="4298555"/>
          </a:xfrm>
        </p:spPr>
        <p:txBody>
          <a:bodyPr/>
          <a:lstStyle/>
          <a:p>
            <a:r>
              <a:rPr lang="en-US" dirty="0">
                <a:latin typeface="Times New Roman" panose="02020603050405020304" pitchFamily="18" charset="0"/>
                <a:cs typeface="Times New Roman" panose="02020603050405020304" pitchFamily="18" charset="0"/>
              </a:rPr>
              <a:t>Firms borrow to </a:t>
            </a:r>
          </a:p>
        </p:txBody>
      </p:sp>
      <p:pic>
        <p:nvPicPr>
          <p:cNvPr id="4" name="Picture 3" descr="A flowchart titled The Timeline of Production where flow begins with borrowing, then is prepared to produce by investing and hiring workers who then produce, and the flow ends with the selling of output, using revenue to pay workers and lenders. The timeline is Today for preparing to produce and Future periods for selling output.">
            <a:extLst>
              <a:ext uri="{FF2B5EF4-FFF2-40B4-BE49-F238E27FC236}">
                <a16:creationId xmlns:a16="http://schemas.microsoft.com/office/drawing/2014/main" id="{6352664F-B7C4-42F0-8102-FCD11F5423C1}"/>
              </a:ext>
            </a:extLst>
          </p:cNvPr>
          <p:cNvPicPr>
            <a:picLocks noChangeAspect="1"/>
          </p:cNvPicPr>
          <p:nvPr/>
        </p:nvPicPr>
        <p:blipFill>
          <a:blip r:embed="rId3"/>
          <a:stretch>
            <a:fillRect/>
          </a:stretch>
        </p:blipFill>
        <p:spPr>
          <a:xfrm>
            <a:off x="1143000" y="2438400"/>
            <a:ext cx="7147917" cy="2667000"/>
          </a:xfrm>
          <a:prstGeom prst="rect">
            <a:avLst/>
          </a:prstGeom>
          <a:solidFill>
            <a:srgbClr val="9AB84C"/>
          </a:solidFill>
        </p:spPr>
      </p:pic>
      <p:sp>
        <p:nvSpPr>
          <p:cNvPr id="5" name="Slide Number Placeholder 4">
            <a:extLst>
              <a:ext uri="{FF2B5EF4-FFF2-40B4-BE49-F238E27FC236}">
                <a16:creationId xmlns:a16="http://schemas.microsoft.com/office/drawing/2014/main" id="{6D80DD6D-797B-422F-902B-2AA2BFF0BD6A}"/>
              </a:ext>
            </a:extLst>
          </p:cNvPr>
          <p:cNvSpPr>
            <a:spLocks noGrp="1"/>
          </p:cNvSpPr>
          <p:nvPr>
            <p:ph type="sldNum" sz="quarter" idx="12"/>
          </p:nvPr>
        </p:nvSpPr>
        <p:spPr/>
        <p:txBody>
          <a:bodyPr/>
          <a:lstStyle/>
          <a:p>
            <a:pPr>
              <a:defRPr/>
            </a:pPr>
            <a:fld id="{34D6A8A7-5109-4035-A6F9-3284B529B11C}" type="slidenum">
              <a:rPr lang="en-US" smtClean="0"/>
              <a:pPr>
                <a:defRPr/>
              </a:pPr>
              <a:t>5</a:t>
            </a:fld>
            <a:endParaRPr lang="en-US"/>
          </a:p>
        </p:txBody>
      </p:sp>
    </p:spTree>
    <p:extLst>
      <p:ext uri="{BB962C8B-B14F-4D97-AF65-F5344CB8AC3E}">
        <p14:creationId xmlns:p14="http://schemas.microsoft.com/office/powerpoint/2010/main" val="12092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BC09A-A16D-4F2D-91FB-071D4C6F8B50}"/>
              </a:ext>
            </a:extLst>
          </p:cNvPr>
          <p:cNvSpPr>
            <a:spLocks noGrp="1"/>
          </p:cNvSpPr>
          <p:nvPr>
            <p:ph type="title"/>
          </p:nvPr>
        </p:nvSpPr>
        <p:spPr>
          <a:xfrm>
            <a:off x="457200" y="274638"/>
            <a:ext cx="8229600" cy="868362"/>
          </a:xfrm>
        </p:spPr>
        <p:txBody>
          <a:bodyPr/>
          <a:lstStyle/>
          <a:p>
            <a:r>
              <a:rPr lang="en-US" sz="4000" b="1" dirty="0"/>
              <a:t>Savings, Investment &amp;</a:t>
            </a:r>
            <a:br>
              <a:rPr lang="en-US" sz="4000" b="1" dirty="0"/>
            </a:br>
            <a:r>
              <a:rPr lang="en-US" sz="4000" b="1" dirty="0"/>
              <a:t>Financial Markets</a:t>
            </a:r>
          </a:p>
        </p:txBody>
      </p:sp>
      <p:sp>
        <p:nvSpPr>
          <p:cNvPr id="3" name="Content Placeholder 2">
            <a:extLst>
              <a:ext uri="{FF2B5EF4-FFF2-40B4-BE49-F238E27FC236}">
                <a16:creationId xmlns:a16="http://schemas.microsoft.com/office/drawing/2014/main" id="{D631D440-16A2-429D-951C-C82C64BD80EE}"/>
              </a:ext>
            </a:extLst>
          </p:cNvPr>
          <p:cNvSpPr>
            <a:spLocks noGrp="1"/>
          </p:cNvSpPr>
          <p:nvPr>
            <p:ph idx="1"/>
          </p:nvPr>
        </p:nvSpPr>
        <p:spPr>
          <a:xfrm>
            <a:off x="628650" y="1447800"/>
            <a:ext cx="7829550" cy="4876799"/>
          </a:xfrm>
        </p:spPr>
        <p:txBody>
          <a:bodyPr/>
          <a:lstStyle/>
          <a:p>
            <a:r>
              <a:rPr lang="en-US" altLang="en-US" dirty="0">
                <a:latin typeface="Times New Roman" panose="02020603050405020304" pitchFamily="18" charset="0"/>
                <a:cs typeface="Times New Roman" panose="02020603050405020304" pitchFamily="18" charset="0"/>
              </a:rPr>
              <a:t>Every dollar borrowed  requires a dollar saved.</a:t>
            </a:r>
          </a:p>
          <a:p>
            <a:r>
              <a:rPr lang="en-US" altLang="en-US" dirty="0">
                <a:latin typeface="Times New Roman" panose="02020603050405020304" pitchFamily="18" charset="0"/>
                <a:cs typeface="Times New Roman" panose="02020603050405020304" pitchFamily="18" charset="0"/>
              </a:rPr>
              <a:t>Lenders can’t</a:t>
            </a:r>
            <a:r>
              <a:rPr lang="en-US" altLang="ja-JP" dirty="0">
                <a:latin typeface="Times New Roman" panose="02020603050405020304" pitchFamily="18" charset="0"/>
                <a:ea typeface="MS PGothic" panose="020B0600070205080204" pitchFamily="34" charset="-128"/>
                <a:cs typeface="Times New Roman" panose="02020603050405020304" pitchFamily="18" charset="0"/>
              </a:rPr>
              <a:t> lend money they don’t have.</a:t>
            </a:r>
          </a:p>
          <a:p>
            <a:r>
              <a:rPr lang="en-US" altLang="ja-JP" dirty="0">
                <a:latin typeface="Times New Roman" panose="02020603050405020304" pitchFamily="18" charset="0"/>
                <a:ea typeface="MS PGothic" panose="020B0600070205080204" pitchFamily="34" charset="-128"/>
                <a:cs typeface="Times New Roman" panose="02020603050405020304" pitchFamily="18" charset="0"/>
              </a:rPr>
              <a:t>Savings provides funds for lenders to lend.</a:t>
            </a:r>
          </a:p>
          <a:p>
            <a:pPr marL="194072" lvl="1" indent="0">
              <a:buNone/>
            </a:pPr>
            <a:endParaRPr lang="en-US" altLang="ja-JP" dirty="0">
              <a:latin typeface="Times New Roman" panose="02020603050405020304" pitchFamily="18" charset="0"/>
              <a:ea typeface="MS PGothic" panose="020B0600070205080204" pitchFamily="34" charset="-128"/>
              <a:cs typeface="Times New Roman" panose="02020603050405020304" pitchFamily="18" charset="0"/>
            </a:endParaRPr>
          </a:p>
          <a:p>
            <a:pPr marL="0" indent="0">
              <a:buNone/>
            </a:pPr>
            <a:endParaRPr lang="en-US" alt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Freeform: Shape 5">
            <a:extLst>
              <a:ext uri="{FF2B5EF4-FFF2-40B4-BE49-F238E27FC236}">
                <a16:creationId xmlns:a16="http://schemas.microsoft.com/office/drawing/2014/main" id="{239990C5-CB5B-428B-9A8E-03D38B200613}"/>
              </a:ext>
            </a:extLst>
          </p:cNvPr>
          <p:cNvSpPr/>
          <p:nvPr/>
        </p:nvSpPr>
        <p:spPr>
          <a:xfrm>
            <a:off x="92569" y="4724400"/>
            <a:ext cx="1583831" cy="864141"/>
          </a:xfrm>
          <a:custGeom>
            <a:avLst/>
            <a:gdLst>
              <a:gd name="connsiteX0" fmla="*/ 0 w 1517264"/>
              <a:gd name="connsiteY0" fmla="*/ 69305 h 693053"/>
              <a:gd name="connsiteX1" fmla="*/ 69305 w 1517264"/>
              <a:gd name="connsiteY1" fmla="*/ 0 h 693053"/>
              <a:gd name="connsiteX2" fmla="*/ 1447959 w 1517264"/>
              <a:gd name="connsiteY2" fmla="*/ 0 h 693053"/>
              <a:gd name="connsiteX3" fmla="*/ 1517264 w 1517264"/>
              <a:gd name="connsiteY3" fmla="*/ 69305 h 693053"/>
              <a:gd name="connsiteX4" fmla="*/ 1517264 w 1517264"/>
              <a:gd name="connsiteY4" fmla="*/ 623748 h 693053"/>
              <a:gd name="connsiteX5" fmla="*/ 1447959 w 1517264"/>
              <a:gd name="connsiteY5" fmla="*/ 693053 h 693053"/>
              <a:gd name="connsiteX6" fmla="*/ 69305 w 1517264"/>
              <a:gd name="connsiteY6" fmla="*/ 693053 h 693053"/>
              <a:gd name="connsiteX7" fmla="*/ 0 w 1517264"/>
              <a:gd name="connsiteY7" fmla="*/ 623748 h 693053"/>
              <a:gd name="connsiteX8" fmla="*/ 0 w 1517264"/>
              <a:gd name="connsiteY8" fmla="*/ 69305 h 69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264" h="693053">
                <a:moveTo>
                  <a:pt x="0" y="69305"/>
                </a:moveTo>
                <a:cubicBezTo>
                  <a:pt x="0" y="31029"/>
                  <a:pt x="31029" y="0"/>
                  <a:pt x="69305" y="0"/>
                </a:cubicBezTo>
                <a:lnTo>
                  <a:pt x="1447959" y="0"/>
                </a:lnTo>
                <a:cubicBezTo>
                  <a:pt x="1486235" y="0"/>
                  <a:pt x="1517264" y="31029"/>
                  <a:pt x="1517264" y="69305"/>
                </a:cubicBezTo>
                <a:lnTo>
                  <a:pt x="1517264" y="623748"/>
                </a:lnTo>
                <a:cubicBezTo>
                  <a:pt x="1517264" y="662024"/>
                  <a:pt x="1486235" y="693053"/>
                  <a:pt x="1447959" y="693053"/>
                </a:cubicBezTo>
                <a:lnTo>
                  <a:pt x="69305" y="693053"/>
                </a:lnTo>
                <a:cubicBezTo>
                  <a:pt x="31029" y="693053"/>
                  <a:pt x="0" y="662024"/>
                  <a:pt x="0" y="623748"/>
                </a:cubicBezTo>
                <a:lnTo>
                  <a:pt x="0" y="69305"/>
                </a:lnTo>
                <a:close/>
              </a:path>
            </a:pathLst>
          </a:custGeom>
          <a:solidFill>
            <a:srgbClr val="C9EAE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377" tIns="92377" rIns="92377" bIns="92377" numCol="1" spcCol="1270" anchor="ctr" anchorCtr="0">
            <a:noAutofit/>
          </a:bodyPr>
          <a:lstStyle/>
          <a:p>
            <a:pPr algn="ctr" defTabSz="900113">
              <a:lnSpc>
                <a:spcPct val="90000"/>
              </a:lnSpc>
              <a:spcAft>
                <a:spcPct val="35000"/>
              </a:spcAft>
            </a:pPr>
            <a:r>
              <a:rPr lang="en-US" sz="2025" dirty="0">
                <a:solidFill>
                  <a:srgbClr val="58697D"/>
                </a:solidFill>
                <a:latin typeface="+mj-lt"/>
              </a:rPr>
              <a:t>Savings</a:t>
            </a:r>
          </a:p>
        </p:txBody>
      </p:sp>
      <p:sp>
        <p:nvSpPr>
          <p:cNvPr id="7" name="Freeform: Shape 6" descr="Right arrow">
            <a:extLst>
              <a:ext uri="{FF2B5EF4-FFF2-40B4-BE49-F238E27FC236}">
                <a16:creationId xmlns:a16="http://schemas.microsoft.com/office/drawing/2014/main" id="{5E4BD379-46BE-4528-BDD0-01A286CAFE3B}"/>
              </a:ext>
            </a:extLst>
          </p:cNvPr>
          <p:cNvSpPr/>
          <p:nvPr/>
        </p:nvSpPr>
        <p:spPr>
          <a:xfrm>
            <a:off x="1752600" y="4953000"/>
            <a:ext cx="382920" cy="381000"/>
          </a:xfrm>
          <a:custGeom>
            <a:avLst/>
            <a:gdLst>
              <a:gd name="connsiteX0" fmla="*/ 0 w 265885"/>
              <a:gd name="connsiteY0" fmla="*/ 62207 h 311035"/>
              <a:gd name="connsiteX1" fmla="*/ 132943 w 265885"/>
              <a:gd name="connsiteY1" fmla="*/ 62207 h 311035"/>
              <a:gd name="connsiteX2" fmla="*/ 132943 w 265885"/>
              <a:gd name="connsiteY2" fmla="*/ 0 h 311035"/>
              <a:gd name="connsiteX3" fmla="*/ 265885 w 265885"/>
              <a:gd name="connsiteY3" fmla="*/ 155518 h 311035"/>
              <a:gd name="connsiteX4" fmla="*/ 132943 w 265885"/>
              <a:gd name="connsiteY4" fmla="*/ 311035 h 311035"/>
              <a:gd name="connsiteX5" fmla="*/ 132943 w 265885"/>
              <a:gd name="connsiteY5" fmla="*/ 248828 h 311035"/>
              <a:gd name="connsiteX6" fmla="*/ 0 w 265885"/>
              <a:gd name="connsiteY6" fmla="*/ 248828 h 311035"/>
              <a:gd name="connsiteX7" fmla="*/ 0 w 265885"/>
              <a:gd name="connsiteY7" fmla="*/ 62207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885" h="311035">
                <a:moveTo>
                  <a:pt x="0" y="62207"/>
                </a:moveTo>
                <a:lnTo>
                  <a:pt x="132943" y="62207"/>
                </a:lnTo>
                <a:lnTo>
                  <a:pt x="132943" y="0"/>
                </a:lnTo>
                <a:lnTo>
                  <a:pt x="265885" y="155518"/>
                </a:lnTo>
                <a:lnTo>
                  <a:pt x="132943" y="311035"/>
                </a:lnTo>
                <a:lnTo>
                  <a:pt x="132943" y="248828"/>
                </a:lnTo>
                <a:lnTo>
                  <a:pt x="0" y="248828"/>
                </a:lnTo>
                <a:lnTo>
                  <a:pt x="0" y="62207"/>
                </a:lnTo>
                <a:close/>
              </a:path>
            </a:pathLst>
          </a:custGeom>
          <a:solidFill>
            <a:srgbClr val="9AB84C"/>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46655" rIns="59824" bIns="46655" numCol="1" spcCol="1270" anchor="ctr" anchorCtr="0">
            <a:noAutofit/>
          </a:bodyPr>
          <a:lstStyle/>
          <a:p>
            <a:pPr algn="ctr" defTabSz="900113">
              <a:lnSpc>
                <a:spcPct val="90000"/>
              </a:lnSpc>
              <a:spcAft>
                <a:spcPct val="35000"/>
              </a:spcAft>
            </a:pPr>
            <a:endParaRPr lang="en-US" sz="2025">
              <a:latin typeface="+mj-lt"/>
            </a:endParaRPr>
          </a:p>
        </p:txBody>
      </p:sp>
      <p:sp>
        <p:nvSpPr>
          <p:cNvPr id="8" name="Freeform: Shape 7">
            <a:extLst>
              <a:ext uri="{FF2B5EF4-FFF2-40B4-BE49-F238E27FC236}">
                <a16:creationId xmlns:a16="http://schemas.microsoft.com/office/drawing/2014/main" id="{BD9A50CD-5539-432F-9A29-C28E606EE57A}"/>
              </a:ext>
            </a:extLst>
          </p:cNvPr>
          <p:cNvSpPr/>
          <p:nvPr/>
        </p:nvSpPr>
        <p:spPr>
          <a:xfrm>
            <a:off x="2209800" y="4770438"/>
            <a:ext cx="1795328" cy="792162"/>
          </a:xfrm>
          <a:custGeom>
            <a:avLst/>
            <a:gdLst>
              <a:gd name="connsiteX0" fmla="*/ 0 w 1940900"/>
              <a:gd name="connsiteY0" fmla="*/ 69305 h 693053"/>
              <a:gd name="connsiteX1" fmla="*/ 69305 w 1940900"/>
              <a:gd name="connsiteY1" fmla="*/ 0 h 693053"/>
              <a:gd name="connsiteX2" fmla="*/ 1871595 w 1940900"/>
              <a:gd name="connsiteY2" fmla="*/ 0 h 693053"/>
              <a:gd name="connsiteX3" fmla="*/ 1940900 w 1940900"/>
              <a:gd name="connsiteY3" fmla="*/ 69305 h 693053"/>
              <a:gd name="connsiteX4" fmla="*/ 1940900 w 1940900"/>
              <a:gd name="connsiteY4" fmla="*/ 623748 h 693053"/>
              <a:gd name="connsiteX5" fmla="*/ 1871595 w 1940900"/>
              <a:gd name="connsiteY5" fmla="*/ 693053 h 693053"/>
              <a:gd name="connsiteX6" fmla="*/ 69305 w 1940900"/>
              <a:gd name="connsiteY6" fmla="*/ 693053 h 693053"/>
              <a:gd name="connsiteX7" fmla="*/ 0 w 1940900"/>
              <a:gd name="connsiteY7" fmla="*/ 623748 h 693053"/>
              <a:gd name="connsiteX8" fmla="*/ 0 w 1940900"/>
              <a:gd name="connsiteY8" fmla="*/ 69305 h 69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0900" h="693053">
                <a:moveTo>
                  <a:pt x="0" y="69305"/>
                </a:moveTo>
                <a:cubicBezTo>
                  <a:pt x="0" y="31029"/>
                  <a:pt x="31029" y="0"/>
                  <a:pt x="69305" y="0"/>
                </a:cubicBezTo>
                <a:lnTo>
                  <a:pt x="1871595" y="0"/>
                </a:lnTo>
                <a:cubicBezTo>
                  <a:pt x="1909871" y="0"/>
                  <a:pt x="1940900" y="31029"/>
                  <a:pt x="1940900" y="69305"/>
                </a:cubicBezTo>
                <a:lnTo>
                  <a:pt x="1940900" y="623748"/>
                </a:lnTo>
                <a:cubicBezTo>
                  <a:pt x="1940900" y="662024"/>
                  <a:pt x="1909871" y="693053"/>
                  <a:pt x="1871595" y="693053"/>
                </a:cubicBezTo>
                <a:lnTo>
                  <a:pt x="69305" y="693053"/>
                </a:lnTo>
                <a:cubicBezTo>
                  <a:pt x="31029" y="693053"/>
                  <a:pt x="0" y="662024"/>
                  <a:pt x="0" y="623748"/>
                </a:cubicBezTo>
                <a:lnTo>
                  <a:pt x="0" y="69305"/>
                </a:lnTo>
                <a:close/>
              </a:path>
            </a:pathLst>
          </a:custGeom>
          <a:solidFill>
            <a:srgbClr val="C9EAE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377" tIns="92377" rIns="92377" bIns="92377" numCol="1" spcCol="1270" anchor="ctr" anchorCtr="0">
            <a:noAutofit/>
          </a:bodyPr>
          <a:lstStyle/>
          <a:p>
            <a:pPr algn="ctr" defTabSz="900113">
              <a:lnSpc>
                <a:spcPct val="90000"/>
              </a:lnSpc>
              <a:spcAft>
                <a:spcPct val="35000"/>
              </a:spcAft>
            </a:pPr>
            <a:r>
              <a:rPr lang="en-US" sz="2025" dirty="0">
                <a:solidFill>
                  <a:srgbClr val="58697D"/>
                </a:solidFill>
                <a:latin typeface="+mj-lt"/>
              </a:rPr>
              <a:t>Borrowing</a:t>
            </a:r>
          </a:p>
        </p:txBody>
      </p:sp>
      <p:sp>
        <p:nvSpPr>
          <p:cNvPr id="10" name="Freeform: Shape 9">
            <a:extLst>
              <a:ext uri="{FF2B5EF4-FFF2-40B4-BE49-F238E27FC236}">
                <a16:creationId xmlns:a16="http://schemas.microsoft.com/office/drawing/2014/main" id="{CCB7852D-4459-4482-9518-9E860D2FEA45}"/>
              </a:ext>
            </a:extLst>
          </p:cNvPr>
          <p:cNvSpPr/>
          <p:nvPr/>
        </p:nvSpPr>
        <p:spPr>
          <a:xfrm>
            <a:off x="4572000" y="4800600"/>
            <a:ext cx="2053709" cy="792162"/>
          </a:xfrm>
          <a:custGeom>
            <a:avLst/>
            <a:gdLst>
              <a:gd name="connsiteX0" fmla="*/ 0 w 1970611"/>
              <a:gd name="connsiteY0" fmla="*/ 69305 h 693053"/>
              <a:gd name="connsiteX1" fmla="*/ 69305 w 1970611"/>
              <a:gd name="connsiteY1" fmla="*/ 0 h 693053"/>
              <a:gd name="connsiteX2" fmla="*/ 1901306 w 1970611"/>
              <a:gd name="connsiteY2" fmla="*/ 0 h 693053"/>
              <a:gd name="connsiteX3" fmla="*/ 1970611 w 1970611"/>
              <a:gd name="connsiteY3" fmla="*/ 69305 h 693053"/>
              <a:gd name="connsiteX4" fmla="*/ 1970611 w 1970611"/>
              <a:gd name="connsiteY4" fmla="*/ 623748 h 693053"/>
              <a:gd name="connsiteX5" fmla="*/ 1901306 w 1970611"/>
              <a:gd name="connsiteY5" fmla="*/ 693053 h 693053"/>
              <a:gd name="connsiteX6" fmla="*/ 69305 w 1970611"/>
              <a:gd name="connsiteY6" fmla="*/ 693053 h 693053"/>
              <a:gd name="connsiteX7" fmla="*/ 0 w 1970611"/>
              <a:gd name="connsiteY7" fmla="*/ 623748 h 693053"/>
              <a:gd name="connsiteX8" fmla="*/ 0 w 1970611"/>
              <a:gd name="connsiteY8" fmla="*/ 69305 h 69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611" h="693053">
                <a:moveTo>
                  <a:pt x="0" y="69305"/>
                </a:moveTo>
                <a:cubicBezTo>
                  <a:pt x="0" y="31029"/>
                  <a:pt x="31029" y="0"/>
                  <a:pt x="69305" y="0"/>
                </a:cubicBezTo>
                <a:lnTo>
                  <a:pt x="1901306" y="0"/>
                </a:lnTo>
                <a:cubicBezTo>
                  <a:pt x="1939582" y="0"/>
                  <a:pt x="1970611" y="31029"/>
                  <a:pt x="1970611" y="69305"/>
                </a:cubicBezTo>
                <a:lnTo>
                  <a:pt x="1970611" y="623748"/>
                </a:lnTo>
                <a:cubicBezTo>
                  <a:pt x="1970611" y="662024"/>
                  <a:pt x="1939582" y="693053"/>
                  <a:pt x="1901306" y="693053"/>
                </a:cubicBezTo>
                <a:lnTo>
                  <a:pt x="69305" y="693053"/>
                </a:lnTo>
                <a:cubicBezTo>
                  <a:pt x="31029" y="693053"/>
                  <a:pt x="0" y="662024"/>
                  <a:pt x="0" y="623748"/>
                </a:cubicBezTo>
                <a:lnTo>
                  <a:pt x="0" y="69305"/>
                </a:lnTo>
                <a:close/>
              </a:path>
            </a:pathLst>
          </a:custGeom>
          <a:solidFill>
            <a:srgbClr val="C9EAE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377" tIns="92377" rIns="92377" bIns="92377" numCol="1" spcCol="1270" anchor="ctr" anchorCtr="0">
            <a:noAutofit/>
          </a:bodyPr>
          <a:lstStyle/>
          <a:p>
            <a:pPr algn="ctr" defTabSz="900113">
              <a:lnSpc>
                <a:spcPct val="90000"/>
              </a:lnSpc>
              <a:spcAft>
                <a:spcPct val="35000"/>
              </a:spcAft>
            </a:pPr>
            <a:r>
              <a:rPr lang="en-US" sz="2025" dirty="0">
                <a:solidFill>
                  <a:srgbClr val="58697D"/>
                </a:solidFill>
                <a:latin typeface="+mj-lt"/>
              </a:rPr>
              <a:t>Investment</a:t>
            </a:r>
          </a:p>
        </p:txBody>
      </p:sp>
      <p:sp>
        <p:nvSpPr>
          <p:cNvPr id="12" name="Freeform: Shape 11">
            <a:extLst>
              <a:ext uri="{FF2B5EF4-FFF2-40B4-BE49-F238E27FC236}">
                <a16:creationId xmlns:a16="http://schemas.microsoft.com/office/drawing/2014/main" id="{85B1805E-0C39-4FE8-B06C-40EF935F03B6}"/>
              </a:ext>
            </a:extLst>
          </p:cNvPr>
          <p:cNvSpPr/>
          <p:nvPr/>
        </p:nvSpPr>
        <p:spPr>
          <a:xfrm>
            <a:off x="7168411" y="4876801"/>
            <a:ext cx="1899389" cy="761999"/>
          </a:xfrm>
          <a:custGeom>
            <a:avLst/>
            <a:gdLst>
              <a:gd name="connsiteX0" fmla="*/ 0 w 942225"/>
              <a:gd name="connsiteY0" fmla="*/ 69305 h 693053"/>
              <a:gd name="connsiteX1" fmla="*/ 69305 w 942225"/>
              <a:gd name="connsiteY1" fmla="*/ 0 h 693053"/>
              <a:gd name="connsiteX2" fmla="*/ 872920 w 942225"/>
              <a:gd name="connsiteY2" fmla="*/ 0 h 693053"/>
              <a:gd name="connsiteX3" fmla="*/ 942225 w 942225"/>
              <a:gd name="connsiteY3" fmla="*/ 69305 h 693053"/>
              <a:gd name="connsiteX4" fmla="*/ 942225 w 942225"/>
              <a:gd name="connsiteY4" fmla="*/ 623748 h 693053"/>
              <a:gd name="connsiteX5" fmla="*/ 872920 w 942225"/>
              <a:gd name="connsiteY5" fmla="*/ 693053 h 693053"/>
              <a:gd name="connsiteX6" fmla="*/ 69305 w 942225"/>
              <a:gd name="connsiteY6" fmla="*/ 693053 h 693053"/>
              <a:gd name="connsiteX7" fmla="*/ 0 w 942225"/>
              <a:gd name="connsiteY7" fmla="*/ 623748 h 693053"/>
              <a:gd name="connsiteX8" fmla="*/ 0 w 942225"/>
              <a:gd name="connsiteY8" fmla="*/ 69305 h 69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2225" h="693053">
                <a:moveTo>
                  <a:pt x="0" y="69305"/>
                </a:moveTo>
                <a:cubicBezTo>
                  <a:pt x="0" y="31029"/>
                  <a:pt x="31029" y="0"/>
                  <a:pt x="69305" y="0"/>
                </a:cubicBezTo>
                <a:lnTo>
                  <a:pt x="872920" y="0"/>
                </a:lnTo>
                <a:cubicBezTo>
                  <a:pt x="911196" y="0"/>
                  <a:pt x="942225" y="31029"/>
                  <a:pt x="942225" y="69305"/>
                </a:cubicBezTo>
                <a:lnTo>
                  <a:pt x="942225" y="623748"/>
                </a:lnTo>
                <a:cubicBezTo>
                  <a:pt x="942225" y="662024"/>
                  <a:pt x="911196" y="693053"/>
                  <a:pt x="872920" y="693053"/>
                </a:cubicBezTo>
                <a:lnTo>
                  <a:pt x="69305" y="693053"/>
                </a:lnTo>
                <a:cubicBezTo>
                  <a:pt x="31029" y="693053"/>
                  <a:pt x="0" y="662024"/>
                  <a:pt x="0" y="623748"/>
                </a:cubicBezTo>
                <a:lnTo>
                  <a:pt x="0" y="69305"/>
                </a:lnTo>
                <a:close/>
              </a:path>
            </a:pathLst>
          </a:custGeom>
          <a:solidFill>
            <a:srgbClr val="C9EAE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377" tIns="92377" rIns="92377" bIns="92377" numCol="1" spcCol="1270" anchor="ctr" anchorCtr="0">
            <a:noAutofit/>
          </a:bodyPr>
          <a:lstStyle/>
          <a:p>
            <a:pPr algn="ctr" defTabSz="900113">
              <a:lnSpc>
                <a:spcPct val="90000"/>
              </a:lnSpc>
              <a:spcAft>
                <a:spcPct val="35000"/>
              </a:spcAft>
            </a:pPr>
            <a:r>
              <a:rPr lang="en-US" sz="2025" dirty="0">
                <a:solidFill>
                  <a:srgbClr val="58697D"/>
                </a:solidFill>
                <a:latin typeface="+mj-lt"/>
              </a:rPr>
              <a:t>GDP</a:t>
            </a:r>
          </a:p>
        </p:txBody>
      </p:sp>
      <p:sp>
        <p:nvSpPr>
          <p:cNvPr id="13" name="Freeform: Shape 12" descr="Right arrow">
            <a:extLst>
              <a:ext uri="{FF2B5EF4-FFF2-40B4-BE49-F238E27FC236}">
                <a16:creationId xmlns:a16="http://schemas.microsoft.com/office/drawing/2014/main" id="{90751D67-6546-4B44-B9A4-BBC4D129F154}"/>
              </a:ext>
            </a:extLst>
          </p:cNvPr>
          <p:cNvSpPr/>
          <p:nvPr/>
        </p:nvSpPr>
        <p:spPr>
          <a:xfrm>
            <a:off x="4114800" y="4953000"/>
            <a:ext cx="382920" cy="381000"/>
          </a:xfrm>
          <a:custGeom>
            <a:avLst/>
            <a:gdLst>
              <a:gd name="connsiteX0" fmla="*/ 0 w 265885"/>
              <a:gd name="connsiteY0" fmla="*/ 62207 h 311035"/>
              <a:gd name="connsiteX1" fmla="*/ 132943 w 265885"/>
              <a:gd name="connsiteY1" fmla="*/ 62207 h 311035"/>
              <a:gd name="connsiteX2" fmla="*/ 132943 w 265885"/>
              <a:gd name="connsiteY2" fmla="*/ 0 h 311035"/>
              <a:gd name="connsiteX3" fmla="*/ 265885 w 265885"/>
              <a:gd name="connsiteY3" fmla="*/ 155518 h 311035"/>
              <a:gd name="connsiteX4" fmla="*/ 132943 w 265885"/>
              <a:gd name="connsiteY4" fmla="*/ 311035 h 311035"/>
              <a:gd name="connsiteX5" fmla="*/ 132943 w 265885"/>
              <a:gd name="connsiteY5" fmla="*/ 248828 h 311035"/>
              <a:gd name="connsiteX6" fmla="*/ 0 w 265885"/>
              <a:gd name="connsiteY6" fmla="*/ 248828 h 311035"/>
              <a:gd name="connsiteX7" fmla="*/ 0 w 265885"/>
              <a:gd name="connsiteY7" fmla="*/ 62207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885" h="311035">
                <a:moveTo>
                  <a:pt x="0" y="62207"/>
                </a:moveTo>
                <a:lnTo>
                  <a:pt x="132943" y="62207"/>
                </a:lnTo>
                <a:lnTo>
                  <a:pt x="132943" y="0"/>
                </a:lnTo>
                <a:lnTo>
                  <a:pt x="265885" y="155518"/>
                </a:lnTo>
                <a:lnTo>
                  <a:pt x="132943" y="311035"/>
                </a:lnTo>
                <a:lnTo>
                  <a:pt x="132943" y="248828"/>
                </a:lnTo>
                <a:lnTo>
                  <a:pt x="0" y="248828"/>
                </a:lnTo>
                <a:lnTo>
                  <a:pt x="0" y="62207"/>
                </a:lnTo>
                <a:close/>
              </a:path>
            </a:pathLst>
          </a:custGeom>
          <a:solidFill>
            <a:srgbClr val="9AB84C"/>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46655" rIns="59824" bIns="46655" numCol="1" spcCol="1270" anchor="ctr" anchorCtr="0">
            <a:noAutofit/>
          </a:bodyPr>
          <a:lstStyle/>
          <a:p>
            <a:pPr algn="ctr" defTabSz="900113">
              <a:lnSpc>
                <a:spcPct val="90000"/>
              </a:lnSpc>
              <a:spcAft>
                <a:spcPct val="35000"/>
              </a:spcAft>
            </a:pPr>
            <a:endParaRPr lang="en-US" sz="2025">
              <a:latin typeface="+mj-lt"/>
            </a:endParaRPr>
          </a:p>
        </p:txBody>
      </p:sp>
      <p:sp>
        <p:nvSpPr>
          <p:cNvPr id="14" name="Freeform: Shape 13" descr="Right arrow">
            <a:extLst>
              <a:ext uri="{FF2B5EF4-FFF2-40B4-BE49-F238E27FC236}">
                <a16:creationId xmlns:a16="http://schemas.microsoft.com/office/drawing/2014/main" id="{A26E0D97-8C9D-4472-A5D3-80D417C49443}"/>
              </a:ext>
            </a:extLst>
          </p:cNvPr>
          <p:cNvSpPr/>
          <p:nvPr/>
        </p:nvSpPr>
        <p:spPr>
          <a:xfrm>
            <a:off x="6705600" y="5029200"/>
            <a:ext cx="382920" cy="381000"/>
          </a:xfrm>
          <a:custGeom>
            <a:avLst/>
            <a:gdLst>
              <a:gd name="connsiteX0" fmla="*/ 0 w 265885"/>
              <a:gd name="connsiteY0" fmla="*/ 62207 h 311035"/>
              <a:gd name="connsiteX1" fmla="*/ 132943 w 265885"/>
              <a:gd name="connsiteY1" fmla="*/ 62207 h 311035"/>
              <a:gd name="connsiteX2" fmla="*/ 132943 w 265885"/>
              <a:gd name="connsiteY2" fmla="*/ 0 h 311035"/>
              <a:gd name="connsiteX3" fmla="*/ 265885 w 265885"/>
              <a:gd name="connsiteY3" fmla="*/ 155518 h 311035"/>
              <a:gd name="connsiteX4" fmla="*/ 132943 w 265885"/>
              <a:gd name="connsiteY4" fmla="*/ 311035 h 311035"/>
              <a:gd name="connsiteX5" fmla="*/ 132943 w 265885"/>
              <a:gd name="connsiteY5" fmla="*/ 248828 h 311035"/>
              <a:gd name="connsiteX6" fmla="*/ 0 w 265885"/>
              <a:gd name="connsiteY6" fmla="*/ 248828 h 311035"/>
              <a:gd name="connsiteX7" fmla="*/ 0 w 265885"/>
              <a:gd name="connsiteY7" fmla="*/ 62207 h 3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885" h="311035">
                <a:moveTo>
                  <a:pt x="0" y="62207"/>
                </a:moveTo>
                <a:lnTo>
                  <a:pt x="132943" y="62207"/>
                </a:lnTo>
                <a:lnTo>
                  <a:pt x="132943" y="0"/>
                </a:lnTo>
                <a:lnTo>
                  <a:pt x="265885" y="155518"/>
                </a:lnTo>
                <a:lnTo>
                  <a:pt x="132943" y="311035"/>
                </a:lnTo>
                <a:lnTo>
                  <a:pt x="132943" y="248828"/>
                </a:lnTo>
                <a:lnTo>
                  <a:pt x="0" y="248828"/>
                </a:lnTo>
                <a:lnTo>
                  <a:pt x="0" y="62207"/>
                </a:lnTo>
                <a:close/>
              </a:path>
            </a:pathLst>
          </a:custGeom>
          <a:solidFill>
            <a:srgbClr val="9AB84C"/>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46655" rIns="59824" bIns="46655" numCol="1" spcCol="1270" anchor="ctr" anchorCtr="0">
            <a:noAutofit/>
          </a:bodyPr>
          <a:lstStyle/>
          <a:p>
            <a:pPr algn="ctr" defTabSz="900113">
              <a:lnSpc>
                <a:spcPct val="90000"/>
              </a:lnSpc>
              <a:spcAft>
                <a:spcPct val="35000"/>
              </a:spcAft>
            </a:pPr>
            <a:endParaRPr lang="en-US" sz="2025">
              <a:latin typeface="+mj-lt"/>
            </a:endParaRPr>
          </a:p>
        </p:txBody>
      </p:sp>
      <p:pic>
        <p:nvPicPr>
          <p:cNvPr id="4" name="Picture 3">
            <a:extLst>
              <a:ext uri="{FF2B5EF4-FFF2-40B4-BE49-F238E27FC236}">
                <a16:creationId xmlns:a16="http://schemas.microsoft.com/office/drawing/2014/main" id="{F6956077-C975-4555-BF3A-C29E41596A1D}"/>
              </a:ext>
            </a:extLst>
          </p:cNvPr>
          <p:cNvPicPr>
            <a:picLocks noChangeAspect="1"/>
          </p:cNvPicPr>
          <p:nvPr/>
        </p:nvPicPr>
        <p:blipFill>
          <a:blip r:embed="rId3"/>
          <a:stretch>
            <a:fillRect/>
          </a:stretch>
        </p:blipFill>
        <p:spPr>
          <a:xfrm>
            <a:off x="1944060" y="3799589"/>
            <a:ext cx="4791075" cy="895350"/>
          </a:xfrm>
          <a:prstGeom prst="rect">
            <a:avLst/>
          </a:prstGeom>
        </p:spPr>
      </p:pic>
      <p:sp>
        <p:nvSpPr>
          <p:cNvPr id="5" name="Slide Number Placeholder 4">
            <a:extLst>
              <a:ext uri="{FF2B5EF4-FFF2-40B4-BE49-F238E27FC236}">
                <a16:creationId xmlns:a16="http://schemas.microsoft.com/office/drawing/2014/main" id="{ED5AE530-BFA0-4E11-B21B-C6C03A6F04D3}"/>
              </a:ext>
            </a:extLst>
          </p:cNvPr>
          <p:cNvSpPr>
            <a:spLocks noGrp="1"/>
          </p:cNvSpPr>
          <p:nvPr>
            <p:ph type="sldNum" sz="quarter" idx="12"/>
          </p:nvPr>
        </p:nvSpPr>
        <p:spPr/>
        <p:txBody>
          <a:bodyPr/>
          <a:lstStyle/>
          <a:p>
            <a:pPr>
              <a:defRPr/>
            </a:pPr>
            <a:fld id="{34D6A8A7-5109-4035-A6F9-3284B529B11C}" type="slidenum">
              <a:rPr lang="en-US" smtClean="0"/>
              <a:pPr>
                <a:defRPr/>
              </a:pPr>
              <a:t>6</a:t>
            </a:fld>
            <a:endParaRPr lang="en-US"/>
          </a:p>
        </p:txBody>
      </p:sp>
    </p:spTree>
    <p:extLst>
      <p:ext uri="{BB962C8B-B14F-4D97-AF65-F5344CB8AC3E}">
        <p14:creationId xmlns:p14="http://schemas.microsoft.com/office/powerpoint/2010/main" val="318474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P spid="10"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4857B-0AB4-4957-8F58-A5BC76869AE9}"/>
              </a:ext>
            </a:extLst>
          </p:cNvPr>
          <p:cNvSpPr>
            <a:spLocks noGrp="1"/>
          </p:cNvSpPr>
          <p:nvPr>
            <p:ph type="title"/>
          </p:nvPr>
        </p:nvSpPr>
        <p:spPr>
          <a:xfrm>
            <a:off x="457200" y="274638"/>
            <a:ext cx="8229600" cy="792162"/>
          </a:xfrm>
        </p:spPr>
        <p:txBody>
          <a:bodyPr/>
          <a:lstStyle/>
          <a:p>
            <a:r>
              <a:rPr lang="en-US" sz="4000" b="1" dirty="0"/>
              <a:t>Interest Rates</a:t>
            </a:r>
          </a:p>
        </p:txBody>
      </p:sp>
      <p:sp>
        <p:nvSpPr>
          <p:cNvPr id="3" name="Text Placeholder 2">
            <a:extLst>
              <a:ext uri="{FF2B5EF4-FFF2-40B4-BE49-F238E27FC236}">
                <a16:creationId xmlns:a16="http://schemas.microsoft.com/office/drawing/2014/main" id="{F388AB88-E075-4232-B441-1004D9107330}"/>
              </a:ext>
            </a:extLst>
          </p:cNvPr>
          <p:cNvSpPr>
            <a:spLocks noGrp="1"/>
          </p:cNvSpPr>
          <p:nvPr>
            <p:ph idx="1"/>
          </p:nvPr>
        </p:nvSpPr>
        <p:spPr>
          <a:xfrm>
            <a:off x="628650" y="1447801"/>
            <a:ext cx="7905750" cy="4876800"/>
          </a:xfrm>
        </p:spPr>
        <p:txBody>
          <a:bodyPr/>
          <a:lstStyle/>
          <a:p>
            <a:r>
              <a:rPr lang="en-US" b="1" dirty="0">
                <a:solidFill>
                  <a:srgbClr val="FF0000"/>
                </a:solidFill>
                <a:latin typeface="Times New Roman" panose="02020603050405020304" pitchFamily="18" charset="0"/>
                <a:cs typeface="Times New Roman" panose="02020603050405020304" pitchFamily="18" charset="0"/>
              </a:rPr>
              <a:t>Interest rates</a:t>
            </a:r>
            <a:r>
              <a:rPr lang="en-US" dirty="0">
                <a:latin typeface="Times New Roman" panose="02020603050405020304" pitchFamily="18" charset="0"/>
                <a:cs typeface="Times New Roman" panose="02020603050405020304" pitchFamily="18" charset="0"/>
              </a:rPr>
              <a:t>: price of loanable funds, quoted as a percentage of the original loan amount.</a:t>
            </a:r>
          </a:p>
          <a:p>
            <a:r>
              <a:rPr lang="en-US" dirty="0">
                <a:latin typeface="Times New Roman" panose="02020603050405020304" pitchFamily="18" charset="0"/>
                <a:cs typeface="Times New Roman" panose="02020603050405020304" pitchFamily="18" charset="0"/>
              </a:rPr>
              <a:t>Determined by market supply and demand.</a:t>
            </a:r>
          </a:p>
          <a:p>
            <a:r>
              <a:rPr lang="en-US" dirty="0">
                <a:latin typeface="Times New Roman" panose="02020603050405020304" pitchFamily="18" charset="0"/>
                <a:cs typeface="Times New Roman" panose="02020603050405020304" pitchFamily="18" charset="0"/>
              </a:rPr>
              <a:t>Can be viewed as:</a:t>
            </a:r>
          </a:p>
          <a:p>
            <a:pPr marL="571500" lvl="1"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reward for saving.</a:t>
            </a:r>
          </a:p>
          <a:p>
            <a:pPr marL="571500" lvl="1"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solidFill>
                  <a:srgbClr val="FF0000"/>
                </a:solidFill>
                <a:latin typeface="Times New Roman" panose="02020603050405020304" pitchFamily="18" charset="0"/>
                <a:cs typeface="Times New Roman" panose="02020603050405020304" pitchFamily="18" charset="0"/>
              </a:rPr>
              <a:t>price </a:t>
            </a:r>
            <a:r>
              <a:rPr lang="en-US" dirty="0">
                <a:latin typeface="Times New Roman" panose="02020603050405020304" pitchFamily="18" charset="0"/>
                <a:cs typeface="Times New Roman" panose="02020603050405020304" pitchFamily="18" charset="0"/>
              </a:rPr>
              <a:t>of borrowing.</a:t>
            </a:r>
          </a:p>
        </p:txBody>
      </p:sp>
      <p:sp>
        <p:nvSpPr>
          <p:cNvPr id="2" name="Slide Number Placeholder 1">
            <a:extLst>
              <a:ext uri="{FF2B5EF4-FFF2-40B4-BE49-F238E27FC236}">
                <a16:creationId xmlns:a16="http://schemas.microsoft.com/office/drawing/2014/main" id="{CA6A5201-5616-4245-BC36-F05F11081AD5}"/>
              </a:ext>
            </a:extLst>
          </p:cNvPr>
          <p:cNvSpPr>
            <a:spLocks noGrp="1"/>
          </p:cNvSpPr>
          <p:nvPr>
            <p:ph type="sldNum" sz="quarter" idx="12"/>
          </p:nvPr>
        </p:nvSpPr>
        <p:spPr/>
        <p:txBody>
          <a:bodyPr/>
          <a:lstStyle/>
          <a:p>
            <a:pPr>
              <a:defRPr/>
            </a:pPr>
            <a:fld id="{34D6A8A7-5109-4035-A6F9-3284B529B11C}" type="slidenum">
              <a:rPr lang="en-US" smtClean="0"/>
              <a:pPr>
                <a:defRPr/>
              </a:pPr>
              <a:t>7</a:t>
            </a:fld>
            <a:endParaRPr lang="en-US"/>
          </a:p>
        </p:txBody>
      </p:sp>
    </p:spTree>
    <p:extLst>
      <p:ext uri="{BB962C8B-B14F-4D97-AF65-F5344CB8AC3E}">
        <p14:creationId xmlns:p14="http://schemas.microsoft.com/office/powerpoint/2010/main" val="99205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9" name="Title 8">
            <a:extLst>
              <a:ext uri="{FF2B5EF4-FFF2-40B4-BE49-F238E27FC236}">
                <a16:creationId xmlns:a16="http://schemas.microsoft.com/office/drawing/2014/main" id="{EABC40DE-3DE2-461D-89F5-9F03E1E76EEF}"/>
              </a:ext>
            </a:extLst>
          </p:cNvPr>
          <p:cNvSpPr>
            <a:spLocks noGrp="1" noChangeArrowheads="1"/>
          </p:cNvSpPr>
          <p:nvPr>
            <p:ph type="title"/>
          </p:nvPr>
        </p:nvSpPr>
        <p:spPr>
          <a:xfrm>
            <a:off x="533400" y="274638"/>
            <a:ext cx="8001000" cy="953414"/>
          </a:xfrm>
        </p:spPr>
        <p:txBody>
          <a:bodyPr/>
          <a:lstStyle/>
          <a:p>
            <a:pPr eaLnBrk="1" hangingPunct="1"/>
            <a:r>
              <a:rPr lang="en-US" altLang="en-US" sz="4000" b="1" dirty="0">
                <a:cs typeface="Calibri" panose="020F0502020204030204" pitchFamily="34" charset="0"/>
              </a:rPr>
              <a:t>The Loanable Funds Market</a:t>
            </a:r>
          </a:p>
        </p:txBody>
      </p:sp>
      <p:pic>
        <p:nvPicPr>
          <p:cNvPr id="11" name="Picture 10" descr="A supply and demand graph titled Equilibrium in the Market for Loanable Funds has Savings and investment in billions of dollars from 200 to 400 on the x-axis and interest rate percentage from 3 to 6 percent on the y-axis. The demand curve equals investment and the supply curve equals savings. Demand and supply intersect at savings and investment of 250 billions of dollars and an interest rate of 4 percent. ">
            <a:extLst>
              <a:ext uri="{FF2B5EF4-FFF2-40B4-BE49-F238E27FC236}">
                <a16:creationId xmlns:a16="http://schemas.microsoft.com/office/drawing/2014/main" id="{12265E1A-4E1A-DD42-89C0-D9E4A510120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14550" y="1969322"/>
            <a:ext cx="4972050" cy="3886200"/>
          </a:xfrm>
          <a:prstGeom prst="rect">
            <a:avLst/>
          </a:prstGeom>
          <a:ln>
            <a:solidFill>
              <a:schemeClr val="bg2">
                <a:lumMod val="10000"/>
              </a:schemeClr>
            </a:solidFill>
          </a:ln>
        </p:spPr>
      </p:pic>
      <p:sp>
        <p:nvSpPr>
          <p:cNvPr id="4" name="Slide Number Placeholder 3">
            <a:extLst>
              <a:ext uri="{FF2B5EF4-FFF2-40B4-BE49-F238E27FC236}">
                <a16:creationId xmlns:a16="http://schemas.microsoft.com/office/drawing/2014/main" id="{6B7D2BFE-2325-4499-91E3-4CB4223E4F59}"/>
              </a:ext>
            </a:extLst>
          </p:cNvPr>
          <p:cNvSpPr>
            <a:spLocks noGrp="1"/>
          </p:cNvSpPr>
          <p:nvPr>
            <p:ph type="sldNum" sz="quarter" idx="12"/>
          </p:nvPr>
        </p:nvSpPr>
        <p:spPr/>
        <p:txBody>
          <a:bodyPr/>
          <a:lstStyle/>
          <a:p>
            <a:pPr>
              <a:defRPr/>
            </a:pPr>
            <a:fld id="{34D6A8A7-5109-4035-A6F9-3284B529B11C}" type="slidenum">
              <a:rPr lang="en-US" smtClean="0"/>
              <a:pPr>
                <a:defRPr/>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EF97-E1EA-4DD8-977B-D5846F9C4626}"/>
              </a:ext>
            </a:extLst>
          </p:cNvPr>
          <p:cNvSpPr>
            <a:spLocks noGrp="1"/>
          </p:cNvSpPr>
          <p:nvPr>
            <p:ph type="title"/>
          </p:nvPr>
        </p:nvSpPr>
        <p:spPr>
          <a:xfrm>
            <a:off x="457200" y="274638"/>
            <a:ext cx="8229600" cy="868362"/>
          </a:xfrm>
        </p:spPr>
        <p:txBody>
          <a:bodyPr/>
          <a:lstStyle/>
          <a:p>
            <a:r>
              <a:rPr lang="en-AU" sz="4000" b="1" dirty="0"/>
              <a:t>Interest Rates</a:t>
            </a:r>
          </a:p>
        </p:txBody>
      </p:sp>
      <p:sp>
        <p:nvSpPr>
          <p:cNvPr id="3" name="Text Placeholder 2">
            <a:extLst>
              <a:ext uri="{FF2B5EF4-FFF2-40B4-BE49-F238E27FC236}">
                <a16:creationId xmlns:a16="http://schemas.microsoft.com/office/drawing/2014/main" id="{D522A943-A5BB-4DD3-9F47-CE24CD01E943}"/>
              </a:ext>
            </a:extLst>
          </p:cNvPr>
          <p:cNvSpPr>
            <a:spLocks noGrp="1"/>
          </p:cNvSpPr>
          <p:nvPr>
            <p:ph type="body" idx="1"/>
          </p:nvPr>
        </p:nvSpPr>
        <p:spPr>
          <a:xfrm>
            <a:off x="457200" y="1295400"/>
            <a:ext cx="4040188" cy="639762"/>
          </a:xfrm>
        </p:spPr>
        <p:txBody>
          <a:bodyPr/>
          <a:lstStyle/>
          <a:p>
            <a:pPr algn="ctr"/>
            <a:r>
              <a:rPr lang="en-AU" sz="2800" dirty="0">
                <a:solidFill>
                  <a:srgbClr val="FF0000"/>
                </a:solidFill>
              </a:rPr>
              <a:t>Supply Side</a:t>
            </a:r>
          </a:p>
        </p:txBody>
      </p:sp>
      <p:sp>
        <p:nvSpPr>
          <p:cNvPr id="4" name="Content Placeholder 3">
            <a:extLst>
              <a:ext uri="{FF2B5EF4-FFF2-40B4-BE49-F238E27FC236}">
                <a16:creationId xmlns:a16="http://schemas.microsoft.com/office/drawing/2014/main" id="{F8A00461-08DC-4419-AEE4-68C8A4291D81}"/>
              </a:ext>
            </a:extLst>
          </p:cNvPr>
          <p:cNvSpPr>
            <a:spLocks noGrp="1"/>
          </p:cNvSpPr>
          <p:nvPr>
            <p:ph sz="half" idx="2"/>
          </p:nvPr>
        </p:nvSpPr>
        <p:spPr>
          <a:xfrm>
            <a:off x="457200" y="2133600"/>
            <a:ext cx="4040188" cy="4302125"/>
          </a:xfrm>
        </p:spPr>
        <p:txBody>
          <a:bodyPr/>
          <a:lstStyle/>
          <a:p>
            <a:r>
              <a:rPr lang="en-US" dirty="0">
                <a:latin typeface="Times New Roman" panose="02020603050405020304" pitchFamily="18" charset="0"/>
                <a:cs typeface="Times New Roman" panose="02020603050405020304" pitchFamily="18" charset="0"/>
              </a:rPr>
              <a:t>Higher interest rates yield greater future returns.</a:t>
            </a:r>
          </a:p>
          <a:p>
            <a:r>
              <a:rPr lang="en-US" dirty="0">
                <a:latin typeface="Times New Roman" panose="02020603050405020304" pitchFamily="18" charset="0"/>
                <a:cs typeface="Times New Roman" panose="02020603050405020304" pitchFamily="18" charset="0"/>
              </a:rPr>
              <a:t>This table represents the future value of $500 in savings at different interest rates.</a:t>
            </a:r>
          </a:p>
        </p:txBody>
      </p:sp>
      <p:sp>
        <p:nvSpPr>
          <p:cNvPr id="5" name="Text Placeholder 4">
            <a:extLst>
              <a:ext uri="{FF2B5EF4-FFF2-40B4-BE49-F238E27FC236}">
                <a16:creationId xmlns:a16="http://schemas.microsoft.com/office/drawing/2014/main" id="{1C341113-A50E-41F6-AD2E-4ED5F957CFDC}"/>
              </a:ext>
            </a:extLst>
          </p:cNvPr>
          <p:cNvSpPr>
            <a:spLocks noGrp="1"/>
          </p:cNvSpPr>
          <p:nvPr>
            <p:ph type="body" sz="quarter" idx="3"/>
          </p:nvPr>
        </p:nvSpPr>
        <p:spPr>
          <a:xfrm>
            <a:off x="4645025" y="1295400"/>
            <a:ext cx="4041775" cy="639762"/>
          </a:xfrm>
        </p:spPr>
        <p:txBody>
          <a:bodyPr/>
          <a:lstStyle/>
          <a:p>
            <a:pPr algn="ctr"/>
            <a:r>
              <a:rPr lang="en-AU" sz="2800" dirty="0">
                <a:solidFill>
                  <a:srgbClr val="FF0000"/>
                </a:solidFill>
              </a:rPr>
              <a:t>Demand Side</a:t>
            </a:r>
          </a:p>
        </p:txBody>
      </p:sp>
      <p:sp>
        <p:nvSpPr>
          <p:cNvPr id="6" name="Content Placeholder 5">
            <a:extLst>
              <a:ext uri="{FF2B5EF4-FFF2-40B4-BE49-F238E27FC236}">
                <a16:creationId xmlns:a16="http://schemas.microsoft.com/office/drawing/2014/main" id="{7C15C797-6F06-4CE0-9597-3A451AD6529A}"/>
              </a:ext>
            </a:extLst>
          </p:cNvPr>
          <p:cNvSpPr>
            <a:spLocks noGrp="1"/>
          </p:cNvSpPr>
          <p:nvPr>
            <p:ph sz="quarter" idx="4"/>
          </p:nvPr>
        </p:nvSpPr>
        <p:spPr>
          <a:xfrm>
            <a:off x="4645025" y="2133600"/>
            <a:ext cx="4041775" cy="4302124"/>
          </a:xfrm>
        </p:spPr>
        <p:txBody>
          <a:bodyPr/>
          <a:lstStyle/>
          <a:p>
            <a:r>
              <a:rPr lang="en-US" dirty="0">
                <a:latin typeface="Times New Roman" panose="02020603050405020304" pitchFamily="18" charset="0"/>
                <a:cs typeface="Times New Roman" panose="02020603050405020304" pitchFamily="18" charset="0"/>
              </a:rPr>
              <a:t>Profit-maximizing firms borrow to fund an investment only if the expected return on the investment is greater than the interest rate on the loan.</a:t>
            </a:r>
          </a:p>
          <a:p>
            <a:r>
              <a:rPr lang="en-US" dirty="0">
                <a:latin typeface="Times New Roman" panose="02020603050405020304" pitchFamily="18" charset="0"/>
                <a:cs typeface="Times New Roman" panose="02020603050405020304" pitchFamily="18" charset="0"/>
              </a:rPr>
              <a:t>Should a firm borrow $          at 4% for an investment expecting a return of $          ?</a:t>
            </a:r>
          </a:p>
          <a:p>
            <a:endParaRPr lang="en-US" b="1"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F463C902-5EFD-4091-981E-6136157105A4}"/>
              </a:ext>
            </a:extLst>
          </p:cNvPr>
          <p:cNvSpPr>
            <a:spLocks noGrp="1"/>
          </p:cNvSpPr>
          <p:nvPr>
            <p:ph type="sldNum" sz="quarter" idx="12"/>
          </p:nvPr>
        </p:nvSpPr>
        <p:spPr/>
        <p:txBody>
          <a:bodyPr/>
          <a:lstStyle/>
          <a:p>
            <a:pPr>
              <a:defRPr/>
            </a:pPr>
            <a:fld id="{FDD7E255-C131-4FE2-992A-9BBEC0407790}" type="slidenum">
              <a:rPr lang="en-US" smtClean="0"/>
              <a:pPr>
                <a:defRPr/>
              </a:pPr>
              <a:t>9</a:t>
            </a:fld>
            <a:endParaRPr lang="en-US"/>
          </a:p>
        </p:txBody>
      </p:sp>
      <p:graphicFrame>
        <p:nvGraphicFramePr>
          <p:cNvPr id="8" name="Table 7">
            <a:extLst>
              <a:ext uri="{FF2B5EF4-FFF2-40B4-BE49-F238E27FC236}">
                <a16:creationId xmlns:a16="http://schemas.microsoft.com/office/drawing/2014/main" id="{9CCCA304-FF67-419A-B12A-8AEE253EC663}"/>
              </a:ext>
            </a:extLst>
          </p:cNvPr>
          <p:cNvGraphicFramePr>
            <a:graphicFrameLocks noGrp="1"/>
          </p:cNvGraphicFramePr>
          <p:nvPr>
            <p:extLst>
              <p:ext uri="{D42A27DB-BD31-4B8C-83A1-F6EECF244321}">
                <p14:modId xmlns:p14="http://schemas.microsoft.com/office/powerpoint/2010/main" val="3101113010"/>
              </p:ext>
            </p:extLst>
          </p:nvPr>
        </p:nvGraphicFramePr>
        <p:xfrm>
          <a:off x="218811" y="4640262"/>
          <a:ext cx="4262628" cy="1943100"/>
        </p:xfrm>
        <a:graphic>
          <a:graphicData uri="http://schemas.openxmlformats.org/drawingml/2006/table">
            <a:tbl>
              <a:tblPr firstRow="1" bandRow="1">
                <a:tableStyleId>{5C22544A-7EE6-4342-B048-85BDC9FD1C3A}</a:tableStyleId>
              </a:tblPr>
              <a:tblGrid>
                <a:gridCol w="2131314">
                  <a:extLst>
                    <a:ext uri="{9D8B030D-6E8A-4147-A177-3AD203B41FA5}">
                      <a16:colId xmlns:a16="http://schemas.microsoft.com/office/drawing/2014/main" val="1631493446"/>
                    </a:ext>
                  </a:extLst>
                </a:gridCol>
                <a:gridCol w="2131314">
                  <a:extLst>
                    <a:ext uri="{9D8B030D-6E8A-4147-A177-3AD203B41FA5}">
                      <a16:colId xmlns:a16="http://schemas.microsoft.com/office/drawing/2014/main" val="3985027585"/>
                    </a:ext>
                  </a:extLst>
                </a:gridCol>
              </a:tblGrid>
              <a:tr h="335082">
                <a:tc>
                  <a:txBody>
                    <a:bodyPr/>
                    <a:lstStyle/>
                    <a:p>
                      <a:r>
                        <a:rPr lang="en-US" sz="2100" dirty="0">
                          <a:latin typeface="+mj-lt"/>
                        </a:rPr>
                        <a:t>Interest Rate</a:t>
                      </a:r>
                    </a:p>
                  </a:txBody>
                  <a:tcPr marL="68580" marR="68580" marT="34290" marB="34290">
                    <a:solidFill>
                      <a:srgbClr val="799B30"/>
                    </a:solidFill>
                  </a:tcPr>
                </a:tc>
                <a:tc>
                  <a:txBody>
                    <a:bodyPr/>
                    <a:lstStyle/>
                    <a:p>
                      <a:r>
                        <a:rPr lang="en-US" sz="2100" dirty="0">
                          <a:latin typeface="+mj-lt"/>
                        </a:rPr>
                        <a:t>Value after 1 Year</a:t>
                      </a:r>
                    </a:p>
                  </a:txBody>
                  <a:tcPr marL="68580" marR="68580" marT="34290" marB="34290">
                    <a:solidFill>
                      <a:srgbClr val="799B30"/>
                    </a:solidFill>
                  </a:tcPr>
                </a:tc>
                <a:extLst>
                  <a:ext uri="{0D108BD9-81ED-4DB2-BD59-A6C34878D82A}">
                    <a16:rowId xmlns:a16="http://schemas.microsoft.com/office/drawing/2014/main" val="2792506744"/>
                  </a:ext>
                </a:extLst>
              </a:tr>
              <a:tr h="300007">
                <a:tc>
                  <a:txBody>
                    <a:bodyPr/>
                    <a:lstStyle/>
                    <a:p>
                      <a:pPr algn="ctr"/>
                      <a:r>
                        <a:rPr lang="en-US" sz="2100" dirty="0">
                          <a:latin typeface="+mj-lt"/>
                        </a:rPr>
                        <a:t>4%</a:t>
                      </a:r>
                    </a:p>
                  </a:txBody>
                  <a:tcPr marL="68580" marR="68580" marT="34290" marB="34290">
                    <a:solidFill>
                      <a:srgbClr val="F5F5F5"/>
                    </a:solidFill>
                  </a:tcPr>
                </a:tc>
                <a:tc>
                  <a:txBody>
                    <a:bodyPr/>
                    <a:lstStyle/>
                    <a:p>
                      <a:pPr algn="ctr"/>
                      <a:r>
                        <a:rPr lang="en-US" sz="2100" dirty="0">
                          <a:latin typeface="+mj-lt"/>
                        </a:rPr>
                        <a:t>520</a:t>
                      </a:r>
                    </a:p>
                  </a:txBody>
                  <a:tcPr marL="68580" marR="68580" marT="34290" marB="34290">
                    <a:solidFill>
                      <a:srgbClr val="F5F5F5"/>
                    </a:solidFill>
                  </a:tcPr>
                </a:tc>
                <a:extLst>
                  <a:ext uri="{0D108BD9-81ED-4DB2-BD59-A6C34878D82A}">
                    <a16:rowId xmlns:a16="http://schemas.microsoft.com/office/drawing/2014/main" val="1175475712"/>
                  </a:ext>
                </a:extLst>
              </a:tr>
              <a:tr h="300007">
                <a:tc>
                  <a:txBody>
                    <a:bodyPr/>
                    <a:lstStyle/>
                    <a:p>
                      <a:pPr algn="ctr"/>
                      <a:r>
                        <a:rPr lang="en-US" sz="2100" dirty="0">
                          <a:latin typeface="+mj-lt"/>
                        </a:rPr>
                        <a:t>5%</a:t>
                      </a:r>
                    </a:p>
                  </a:txBody>
                  <a:tcPr marL="68580" marR="68580" marT="34290" marB="34290">
                    <a:solidFill>
                      <a:srgbClr val="EAF5E4"/>
                    </a:solidFill>
                  </a:tcPr>
                </a:tc>
                <a:tc>
                  <a:txBody>
                    <a:bodyPr/>
                    <a:lstStyle/>
                    <a:p>
                      <a:pPr algn="ctr"/>
                      <a:r>
                        <a:rPr lang="en-US" sz="2100" dirty="0">
                          <a:latin typeface="+mj-lt"/>
                        </a:rPr>
                        <a:t>525</a:t>
                      </a:r>
                    </a:p>
                  </a:txBody>
                  <a:tcPr marL="68580" marR="68580" marT="34290" marB="34290">
                    <a:solidFill>
                      <a:srgbClr val="EAF5E4"/>
                    </a:solidFill>
                  </a:tcPr>
                </a:tc>
                <a:extLst>
                  <a:ext uri="{0D108BD9-81ED-4DB2-BD59-A6C34878D82A}">
                    <a16:rowId xmlns:a16="http://schemas.microsoft.com/office/drawing/2014/main" val="2868583122"/>
                  </a:ext>
                </a:extLst>
              </a:tr>
              <a:tr h="300007">
                <a:tc>
                  <a:txBody>
                    <a:bodyPr/>
                    <a:lstStyle/>
                    <a:p>
                      <a:pPr algn="ctr"/>
                      <a:r>
                        <a:rPr lang="en-US" sz="2100" dirty="0">
                          <a:latin typeface="+mj-lt"/>
                        </a:rPr>
                        <a:t>6%</a:t>
                      </a:r>
                    </a:p>
                  </a:txBody>
                  <a:tcPr marL="68580" marR="68580" marT="34290" marB="34290">
                    <a:solidFill>
                      <a:srgbClr val="F5F5F5"/>
                    </a:solidFill>
                  </a:tcPr>
                </a:tc>
                <a:tc>
                  <a:txBody>
                    <a:bodyPr/>
                    <a:lstStyle/>
                    <a:p>
                      <a:pPr algn="ctr"/>
                      <a:r>
                        <a:rPr lang="en-US" sz="2100" dirty="0">
                          <a:latin typeface="+mj-lt"/>
                        </a:rPr>
                        <a:t>530</a:t>
                      </a:r>
                    </a:p>
                  </a:txBody>
                  <a:tcPr marL="68580" marR="68580" marT="34290" marB="34290">
                    <a:solidFill>
                      <a:srgbClr val="F5F5F5"/>
                    </a:solidFill>
                  </a:tcPr>
                </a:tc>
                <a:extLst>
                  <a:ext uri="{0D108BD9-81ED-4DB2-BD59-A6C34878D82A}">
                    <a16:rowId xmlns:a16="http://schemas.microsoft.com/office/drawing/2014/main" val="706655061"/>
                  </a:ext>
                </a:extLst>
              </a:tr>
              <a:tr h="300007">
                <a:tc>
                  <a:txBody>
                    <a:bodyPr/>
                    <a:lstStyle/>
                    <a:p>
                      <a:pPr algn="ctr"/>
                      <a:r>
                        <a:rPr lang="en-US" sz="2100" dirty="0">
                          <a:latin typeface="+mj-lt"/>
                        </a:rPr>
                        <a:t>10%</a:t>
                      </a:r>
                    </a:p>
                  </a:txBody>
                  <a:tcPr marL="68580" marR="68580" marT="34290" marB="34290">
                    <a:solidFill>
                      <a:srgbClr val="EAF5E4"/>
                    </a:solidFill>
                  </a:tcPr>
                </a:tc>
                <a:tc>
                  <a:txBody>
                    <a:bodyPr/>
                    <a:lstStyle/>
                    <a:p>
                      <a:pPr algn="ctr"/>
                      <a:r>
                        <a:rPr lang="en-US" sz="2100" dirty="0">
                          <a:latin typeface="+mj-lt"/>
                        </a:rPr>
                        <a:t>550</a:t>
                      </a:r>
                    </a:p>
                  </a:txBody>
                  <a:tcPr marL="68580" marR="68580" marT="34290" marB="34290">
                    <a:solidFill>
                      <a:srgbClr val="EAF5E4"/>
                    </a:solidFill>
                  </a:tcPr>
                </a:tc>
                <a:extLst>
                  <a:ext uri="{0D108BD9-81ED-4DB2-BD59-A6C34878D82A}">
                    <a16:rowId xmlns:a16="http://schemas.microsoft.com/office/drawing/2014/main" val="795671146"/>
                  </a:ext>
                </a:extLst>
              </a:tr>
            </a:tbl>
          </a:graphicData>
        </a:graphic>
      </p:graphicFrame>
    </p:spTree>
    <p:extLst>
      <p:ext uri="{BB962C8B-B14F-4D97-AF65-F5344CB8AC3E}">
        <p14:creationId xmlns:p14="http://schemas.microsoft.com/office/powerpoint/2010/main" val="8827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13064</TotalTime>
  <Words>1083</Words>
  <Application>Microsoft Macintosh PowerPoint</Application>
  <PresentationFormat>On-screen Show (4:3)</PresentationFormat>
  <Paragraphs>199</Paragraphs>
  <Slides>30</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MS PGothic</vt:lpstr>
      <vt:lpstr>Arial</vt:lpstr>
      <vt:lpstr>Calibri</vt:lpstr>
      <vt:lpstr>Cambria</vt:lpstr>
      <vt:lpstr>Comic Sans MS</vt:lpstr>
      <vt:lpstr>Times New Roman</vt:lpstr>
      <vt:lpstr>Office Theme</vt:lpstr>
      <vt:lpstr>Chapter 9: Savings, Interest Rates &amp; the Market for Loanable Funds</vt:lpstr>
      <vt:lpstr>Big Questions</vt:lpstr>
      <vt:lpstr>Savings, Interest Rates, and the Market for Loanable Funds</vt:lpstr>
      <vt:lpstr>Loanable Funds Market</vt:lpstr>
      <vt:lpstr>Why do firms need to borrow?</vt:lpstr>
      <vt:lpstr>Savings, Investment &amp; Financial Markets</vt:lpstr>
      <vt:lpstr>Interest Rates</vt:lpstr>
      <vt:lpstr>The Loanable Funds Market</vt:lpstr>
      <vt:lpstr>Interest Rates</vt:lpstr>
      <vt:lpstr>Real and Nominal Interest Rates </vt:lpstr>
      <vt:lpstr>Fisher Effect </vt:lpstr>
      <vt:lpstr>Real and Nominal IR, 1970-2020</vt:lpstr>
      <vt:lpstr>Winners &amp; Losers of Inflation</vt:lpstr>
      <vt:lpstr>Supply Curve of Loanable Funds</vt:lpstr>
      <vt:lpstr>Changes in Income and Wealth</vt:lpstr>
      <vt:lpstr>Time Preferences</vt:lpstr>
      <vt:lpstr>PowerPoint Presentation</vt:lpstr>
      <vt:lpstr>Shifts in the Supply of Loanable Funds</vt:lpstr>
      <vt:lpstr>Factors That Impact the Supply of Savings</vt:lpstr>
      <vt:lpstr>PowerPoint Presentation</vt:lpstr>
      <vt:lpstr>Savings Rate in the U.S., 1970–2021 </vt:lpstr>
      <vt:lpstr>Demand for Loanable Funds</vt:lpstr>
      <vt:lpstr>Demand Curve for Loanable Funds</vt:lpstr>
      <vt:lpstr>Shifts in the Demand for Capital</vt:lpstr>
      <vt:lpstr>Shifts in the Demand for Loanable Funds </vt:lpstr>
      <vt:lpstr>Equilibrium in Loanable Funds Market</vt:lpstr>
      <vt:lpstr>Equilibrium in Loanable Funds Market</vt:lpstr>
      <vt:lpstr>PowerPoint Presentation</vt:lpstr>
      <vt:lpstr>Future of the Loanable Funds Market in the U.S.</vt:lpstr>
      <vt:lpstr>PowerPoint Presentation</vt:lpstr>
    </vt:vector>
  </TitlesOfParts>
  <Company>College of the Liberal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14: Consumer Choice</dc:title>
  <dc:creator>Wayne Geerling</dc:creator>
  <cp:lastModifiedBy>Morales, Abdon</cp:lastModifiedBy>
  <cp:revision>313</cp:revision>
  <cp:lastPrinted>2022-09-29T02:44:40Z</cp:lastPrinted>
  <dcterms:created xsi:type="dcterms:W3CDTF">2012-11-19T16:22:26Z</dcterms:created>
  <dcterms:modified xsi:type="dcterms:W3CDTF">2024-02-08T17:27:05Z</dcterms:modified>
</cp:coreProperties>
</file>